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Lst>
  <p:notesMasterIdLst>
    <p:notesMasterId r:id="rId44"/>
  </p:notesMasterIdLst>
  <p:sldIdLst>
    <p:sldId id="266" r:id="rId6"/>
    <p:sldId id="259" r:id="rId7"/>
    <p:sldId id="274" r:id="rId8"/>
    <p:sldId id="278" r:id="rId9"/>
    <p:sldId id="265" r:id="rId10"/>
    <p:sldId id="275" r:id="rId11"/>
    <p:sldId id="271" r:id="rId12"/>
    <p:sldId id="276" r:id="rId13"/>
    <p:sldId id="279" r:id="rId14"/>
    <p:sldId id="281" r:id="rId15"/>
    <p:sldId id="260" r:id="rId16"/>
    <p:sldId id="335" r:id="rId17"/>
    <p:sldId id="1163" r:id="rId18"/>
    <p:sldId id="283" r:id="rId19"/>
    <p:sldId id="336" r:id="rId20"/>
    <p:sldId id="337" r:id="rId21"/>
    <p:sldId id="1165" r:id="rId22"/>
    <p:sldId id="1166" r:id="rId23"/>
    <p:sldId id="447" r:id="rId24"/>
    <p:sldId id="273" r:id="rId25"/>
    <p:sldId id="272" r:id="rId26"/>
    <p:sldId id="282" r:id="rId27"/>
    <p:sldId id="329" r:id="rId28"/>
    <p:sldId id="280" r:id="rId29"/>
    <p:sldId id="285" r:id="rId30"/>
    <p:sldId id="286" r:id="rId31"/>
    <p:sldId id="287" r:id="rId32"/>
    <p:sldId id="288" r:id="rId33"/>
    <p:sldId id="289" r:id="rId34"/>
    <p:sldId id="290" r:id="rId35"/>
    <p:sldId id="291" r:id="rId36"/>
    <p:sldId id="292" r:id="rId37"/>
    <p:sldId id="321" r:id="rId38"/>
    <p:sldId id="1167" r:id="rId39"/>
    <p:sldId id="333" r:id="rId40"/>
    <p:sldId id="334" r:id="rId41"/>
    <p:sldId id="267" r:id="rId42"/>
    <p:sldId id="338" r:id="rId43"/>
  </p:sldIdLst>
  <p:sldSz cx="13716000" cy="10287000"/>
  <p:notesSz cx="6858000" cy="9144000"/>
  <p:embeddedFontLst>
    <p:embeddedFont>
      <p:font typeface="Poppins" panose="00000500000000000000" pitchFamily="2" charset="0"/>
      <p:regular r:id="rId45"/>
      <p:bold r:id="rId46"/>
      <p:italic r:id="rId47"/>
      <p:boldItalic r:id="rId48"/>
    </p:embeddedFont>
    <p:embeddedFont>
      <p:font typeface="Poppins Bold" panose="00000800000000000000" charset="0"/>
      <p:regular r:id="rId49"/>
      <p:bold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7A6"/>
    <a:srgbClr val="F6C05F"/>
    <a:srgbClr val="58B947"/>
    <a:srgbClr val="00A3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31" autoAdjust="0"/>
    <p:restoredTop sz="94061" autoAdjust="0"/>
  </p:normalViewPr>
  <p:slideViewPr>
    <p:cSldViewPr>
      <p:cViewPr varScale="1">
        <p:scale>
          <a:sx n="54" d="100"/>
          <a:sy n="54" d="100"/>
        </p:scale>
        <p:origin x="444" y="72"/>
      </p:cViewPr>
      <p:guideLst>
        <p:guide orient="horz" pos="2160"/>
        <p:guide pos="216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3.fntdata"/><Relationship Id="rId50" Type="http://schemas.openxmlformats.org/officeDocument/2006/relationships/font" Target="fonts/font6.fntdata"/><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1.fntdata"/><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4.fntdata"/><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2.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5.fntdata"/></Relationships>
</file>

<file path=ppt/diagrams/_rels/data2.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s>
</file>

<file path=ppt/diagrams/_rels/data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_rels/drawing2.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F42E3E-29C7-4D79-AB6C-A037F220F191}" type="doc">
      <dgm:prSet loTypeId="urn:microsoft.com/office/officeart/2016/7/layout/VerticalDownArrowProcess" loCatId="process" qsTypeId="urn:microsoft.com/office/officeart/2005/8/quickstyle/simple1" qsCatId="simple" csTypeId="urn:microsoft.com/office/officeart/2005/8/colors/accent1_5" csCatId="accent1" phldr="1"/>
      <dgm:spPr/>
      <dgm:t>
        <a:bodyPr/>
        <a:lstStyle/>
        <a:p>
          <a:endParaRPr lang="en-US"/>
        </a:p>
      </dgm:t>
    </dgm:pt>
    <dgm:pt modelId="{DCED6FC5-ED56-476A-8665-2554CA9900FE}">
      <dgm:prSet custT="1"/>
      <dgm:spPr/>
      <dgm:t>
        <a:bodyPr/>
        <a:lstStyle/>
        <a:p>
          <a:r>
            <a:rPr lang="en-US" sz="2000" dirty="0">
              <a:latin typeface="Poppins" panose="00000500000000000000" pitchFamily="2" charset="0"/>
              <a:cs typeface="Poppins" panose="00000500000000000000" pitchFamily="2" charset="0"/>
            </a:rPr>
            <a:t>Bring together the right partners</a:t>
          </a:r>
        </a:p>
      </dgm:t>
    </dgm:pt>
    <dgm:pt modelId="{03961845-2F7C-4038-B136-8CBE96202537}" type="parTrans" cxnId="{A082DBD4-90BB-436A-9CAE-DA520958F59E}">
      <dgm:prSet/>
      <dgm:spPr/>
      <dgm:t>
        <a:bodyPr/>
        <a:lstStyle/>
        <a:p>
          <a:endParaRPr lang="en-US" sz="1800">
            <a:latin typeface="Poppins" panose="00000500000000000000" pitchFamily="2" charset="0"/>
            <a:cs typeface="Poppins" panose="00000500000000000000" pitchFamily="2" charset="0"/>
          </a:endParaRPr>
        </a:p>
      </dgm:t>
    </dgm:pt>
    <dgm:pt modelId="{1F6C8D58-81D7-406D-BDAF-9A0E1E7C2B51}" type="sibTrans" cxnId="{A082DBD4-90BB-436A-9CAE-DA520958F59E}">
      <dgm:prSet/>
      <dgm:spPr/>
      <dgm:t>
        <a:bodyPr/>
        <a:lstStyle/>
        <a:p>
          <a:endParaRPr lang="en-US" sz="1800">
            <a:latin typeface="Poppins" panose="00000500000000000000" pitchFamily="2" charset="0"/>
            <a:cs typeface="Poppins" panose="00000500000000000000" pitchFamily="2" charset="0"/>
          </a:endParaRPr>
        </a:p>
      </dgm:t>
    </dgm:pt>
    <dgm:pt modelId="{D8087DAA-300F-47A1-A2FE-3D6100588B8E}">
      <dgm:prSet custT="1"/>
      <dgm:spPr/>
      <dgm:t>
        <a:bodyPr/>
        <a:lstStyle/>
        <a:p>
          <a:r>
            <a:rPr lang="en-US" sz="2800" dirty="0">
              <a:latin typeface="Poppins" panose="00000500000000000000" pitchFamily="2" charset="0"/>
              <a:cs typeface="Poppins" panose="00000500000000000000" pitchFamily="2" charset="0"/>
            </a:rPr>
            <a:t>Schedule</a:t>
          </a:r>
        </a:p>
      </dgm:t>
    </dgm:pt>
    <dgm:pt modelId="{434B8CE8-B0C9-415A-80BA-E59F36DD6F3B}" type="parTrans" cxnId="{2A7879F3-98EA-49D9-88EF-B8B1D111B03F}">
      <dgm:prSet/>
      <dgm:spPr/>
      <dgm:t>
        <a:bodyPr/>
        <a:lstStyle/>
        <a:p>
          <a:endParaRPr lang="en-US" sz="1800">
            <a:latin typeface="Poppins" panose="00000500000000000000" pitchFamily="2" charset="0"/>
            <a:cs typeface="Poppins" panose="00000500000000000000" pitchFamily="2" charset="0"/>
          </a:endParaRPr>
        </a:p>
      </dgm:t>
    </dgm:pt>
    <dgm:pt modelId="{D2C04D2B-C9B1-41F1-ABAB-3B776701E10E}" type="sibTrans" cxnId="{2A7879F3-98EA-49D9-88EF-B8B1D111B03F}">
      <dgm:prSet/>
      <dgm:spPr/>
      <dgm:t>
        <a:bodyPr/>
        <a:lstStyle/>
        <a:p>
          <a:endParaRPr lang="en-US" sz="1800">
            <a:latin typeface="Poppins" panose="00000500000000000000" pitchFamily="2" charset="0"/>
            <a:cs typeface="Poppins" panose="00000500000000000000" pitchFamily="2" charset="0"/>
          </a:endParaRPr>
        </a:p>
      </dgm:t>
    </dgm:pt>
    <dgm:pt modelId="{504432A5-9FF9-4404-B23E-3A869060AEC2}">
      <dgm:prSet custT="1"/>
      <dgm:spPr/>
      <dgm:t>
        <a:bodyPr/>
        <a:lstStyle/>
        <a:p>
          <a:r>
            <a:rPr lang="en-US" sz="1800" dirty="0">
              <a:latin typeface="Poppins" panose="00000500000000000000" pitchFamily="2" charset="0"/>
              <a:cs typeface="Poppins" panose="00000500000000000000" pitchFamily="2" charset="0"/>
            </a:rPr>
            <a:t>Schedule a meeting with funders, if necessary, and send draft narrative/documents.</a:t>
          </a:r>
        </a:p>
      </dgm:t>
    </dgm:pt>
    <dgm:pt modelId="{6AE069E0-7CC2-4FA4-9ADD-40034DD3E732}" type="parTrans" cxnId="{142E789D-C7C1-41B6-8A40-384AAC902555}">
      <dgm:prSet/>
      <dgm:spPr/>
      <dgm:t>
        <a:bodyPr/>
        <a:lstStyle/>
        <a:p>
          <a:endParaRPr lang="en-US" sz="1800">
            <a:latin typeface="Poppins" panose="00000500000000000000" pitchFamily="2" charset="0"/>
            <a:cs typeface="Poppins" panose="00000500000000000000" pitchFamily="2" charset="0"/>
          </a:endParaRPr>
        </a:p>
      </dgm:t>
    </dgm:pt>
    <dgm:pt modelId="{2E625540-26F9-424D-9A7C-664D82E9F878}" type="sibTrans" cxnId="{142E789D-C7C1-41B6-8A40-384AAC902555}">
      <dgm:prSet/>
      <dgm:spPr/>
      <dgm:t>
        <a:bodyPr/>
        <a:lstStyle/>
        <a:p>
          <a:endParaRPr lang="en-US" sz="1800">
            <a:latin typeface="Poppins" panose="00000500000000000000" pitchFamily="2" charset="0"/>
            <a:cs typeface="Poppins" panose="00000500000000000000" pitchFamily="2" charset="0"/>
          </a:endParaRPr>
        </a:p>
      </dgm:t>
    </dgm:pt>
    <dgm:pt modelId="{C1B1E03C-01F5-432F-9A0C-3373B148469A}">
      <dgm:prSet custT="1"/>
      <dgm:spPr/>
      <dgm:t>
        <a:bodyPr/>
        <a:lstStyle/>
        <a:p>
          <a:r>
            <a:rPr lang="en-US" sz="2800" dirty="0">
              <a:latin typeface="Poppins" panose="00000500000000000000" pitchFamily="2" charset="0"/>
              <a:cs typeface="Poppins" panose="00000500000000000000" pitchFamily="2" charset="0"/>
            </a:rPr>
            <a:t>Obtain</a:t>
          </a:r>
        </a:p>
      </dgm:t>
    </dgm:pt>
    <dgm:pt modelId="{6E0E076F-D412-4856-AD47-2BD256865143}" type="parTrans" cxnId="{E557F6E1-812A-43FF-A51F-66F4848AD16F}">
      <dgm:prSet/>
      <dgm:spPr/>
      <dgm:t>
        <a:bodyPr/>
        <a:lstStyle/>
        <a:p>
          <a:endParaRPr lang="en-US" sz="1800">
            <a:latin typeface="Poppins" panose="00000500000000000000" pitchFamily="2" charset="0"/>
            <a:cs typeface="Poppins" panose="00000500000000000000" pitchFamily="2" charset="0"/>
          </a:endParaRPr>
        </a:p>
      </dgm:t>
    </dgm:pt>
    <dgm:pt modelId="{D3C118B6-D086-44BD-8ED3-5A95B1EAA264}" type="sibTrans" cxnId="{E557F6E1-812A-43FF-A51F-66F4848AD16F}">
      <dgm:prSet/>
      <dgm:spPr/>
      <dgm:t>
        <a:bodyPr/>
        <a:lstStyle/>
        <a:p>
          <a:endParaRPr lang="en-US" sz="1800">
            <a:latin typeface="Poppins" panose="00000500000000000000" pitchFamily="2" charset="0"/>
            <a:cs typeface="Poppins" panose="00000500000000000000" pitchFamily="2" charset="0"/>
          </a:endParaRPr>
        </a:p>
      </dgm:t>
    </dgm:pt>
    <dgm:pt modelId="{6148EE0C-9D42-4023-8D83-710418F68151}">
      <dgm:prSet custT="1"/>
      <dgm:spPr/>
      <dgm:t>
        <a:bodyPr/>
        <a:lstStyle/>
        <a:p>
          <a:r>
            <a:rPr lang="en-US" sz="1800" dirty="0">
              <a:latin typeface="Poppins" panose="00000500000000000000" pitchFamily="2" charset="0"/>
              <a:cs typeface="Poppins" panose="00000500000000000000" pitchFamily="2" charset="0"/>
            </a:rPr>
            <a:t>Obtain supporting documents and letters of commitment from partners</a:t>
          </a:r>
        </a:p>
      </dgm:t>
    </dgm:pt>
    <dgm:pt modelId="{7A22934A-B2DC-4A05-A75A-A094A08F706D}" type="parTrans" cxnId="{99DB33F6-CEF2-4B39-B292-C4B037F1DBD6}">
      <dgm:prSet/>
      <dgm:spPr/>
      <dgm:t>
        <a:bodyPr/>
        <a:lstStyle/>
        <a:p>
          <a:endParaRPr lang="en-US" sz="1800">
            <a:latin typeface="Poppins" panose="00000500000000000000" pitchFamily="2" charset="0"/>
            <a:cs typeface="Poppins" panose="00000500000000000000" pitchFamily="2" charset="0"/>
          </a:endParaRPr>
        </a:p>
      </dgm:t>
    </dgm:pt>
    <dgm:pt modelId="{DC10E0BE-54EE-4F52-BF0A-165E77D3DCA4}" type="sibTrans" cxnId="{99DB33F6-CEF2-4B39-B292-C4B037F1DBD6}">
      <dgm:prSet/>
      <dgm:spPr/>
      <dgm:t>
        <a:bodyPr/>
        <a:lstStyle/>
        <a:p>
          <a:endParaRPr lang="en-US" sz="1800">
            <a:latin typeface="Poppins" panose="00000500000000000000" pitchFamily="2" charset="0"/>
            <a:cs typeface="Poppins" panose="00000500000000000000" pitchFamily="2" charset="0"/>
          </a:endParaRPr>
        </a:p>
      </dgm:t>
    </dgm:pt>
    <dgm:pt modelId="{81ECCD4C-258D-4AE8-9027-B9CAB0437ADB}">
      <dgm:prSet custT="1"/>
      <dgm:spPr/>
      <dgm:t>
        <a:bodyPr/>
        <a:lstStyle/>
        <a:p>
          <a:r>
            <a:rPr lang="en-US" sz="2800">
              <a:latin typeface="Poppins" panose="00000500000000000000" pitchFamily="2" charset="0"/>
              <a:cs typeface="Poppins" panose="00000500000000000000" pitchFamily="2" charset="0"/>
            </a:rPr>
            <a:t>Submit</a:t>
          </a:r>
        </a:p>
      </dgm:t>
    </dgm:pt>
    <dgm:pt modelId="{C33CB423-8505-4B4C-AA6C-91408F723335}" type="parTrans" cxnId="{A6935AD0-04BB-4307-AD21-2F59F1A36215}">
      <dgm:prSet/>
      <dgm:spPr/>
      <dgm:t>
        <a:bodyPr/>
        <a:lstStyle/>
        <a:p>
          <a:endParaRPr lang="en-US" sz="1800">
            <a:latin typeface="Poppins" panose="00000500000000000000" pitchFamily="2" charset="0"/>
            <a:cs typeface="Poppins" panose="00000500000000000000" pitchFamily="2" charset="0"/>
          </a:endParaRPr>
        </a:p>
      </dgm:t>
    </dgm:pt>
    <dgm:pt modelId="{381A7E17-2CFF-4E8B-8FC2-93B90AD69BA2}" type="sibTrans" cxnId="{A6935AD0-04BB-4307-AD21-2F59F1A36215}">
      <dgm:prSet/>
      <dgm:spPr/>
      <dgm:t>
        <a:bodyPr/>
        <a:lstStyle/>
        <a:p>
          <a:endParaRPr lang="en-US" sz="1800">
            <a:latin typeface="Poppins" panose="00000500000000000000" pitchFamily="2" charset="0"/>
            <a:cs typeface="Poppins" panose="00000500000000000000" pitchFamily="2" charset="0"/>
          </a:endParaRPr>
        </a:p>
      </dgm:t>
    </dgm:pt>
    <dgm:pt modelId="{40ED43DB-DD72-436F-BECF-FD8360C4B3FA}">
      <dgm:prSet custT="1"/>
      <dgm:spPr/>
      <dgm:t>
        <a:bodyPr/>
        <a:lstStyle/>
        <a:p>
          <a:r>
            <a:rPr lang="en-US" sz="1800" dirty="0">
              <a:latin typeface="Poppins" panose="00000500000000000000" pitchFamily="2" charset="0"/>
              <a:cs typeface="Poppins" panose="00000500000000000000" pitchFamily="2" charset="0"/>
            </a:rPr>
            <a:t>Submit application</a:t>
          </a:r>
        </a:p>
      </dgm:t>
    </dgm:pt>
    <dgm:pt modelId="{CEF9C174-BECE-44F6-9891-D18EA99384F3}" type="parTrans" cxnId="{87BBF485-4744-4E8F-BE6C-FEA75D7E9A28}">
      <dgm:prSet/>
      <dgm:spPr/>
      <dgm:t>
        <a:bodyPr/>
        <a:lstStyle/>
        <a:p>
          <a:endParaRPr lang="en-US" sz="1800">
            <a:latin typeface="Poppins" panose="00000500000000000000" pitchFamily="2" charset="0"/>
            <a:cs typeface="Poppins" panose="00000500000000000000" pitchFamily="2" charset="0"/>
          </a:endParaRPr>
        </a:p>
      </dgm:t>
    </dgm:pt>
    <dgm:pt modelId="{9495FE8D-96AC-47AC-AF14-6D3A8F9CCD53}" type="sibTrans" cxnId="{87BBF485-4744-4E8F-BE6C-FEA75D7E9A28}">
      <dgm:prSet/>
      <dgm:spPr/>
      <dgm:t>
        <a:bodyPr/>
        <a:lstStyle/>
        <a:p>
          <a:endParaRPr lang="en-US" sz="1800">
            <a:latin typeface="Poppins" panose="00000500000000000000" pitchFamily="2" charset="0"/>
            <a:cs typeface="Poppins" panose="00000500000000000000" pitchFamily="2" charset="0"/>
          </a:endParaRPr>
        </a:p>
      </dgm:t>
    </dgm:pt>
    <dgm:pt modelId="{AA95C653-CA26-4D4E-8D7D-A483CE00DC5B}">
      <dgm:prSet custT="1"/>
      <dgm:spPr/>
      <dgm:t>
        <a:bodyPr/>
        <a:lstStyle/>
        <a:p>
          <a:r>
            <a:rPr lang="en-US" sz="2800" dirty="0">
              <a:latin typeface="Poppins" panose="00000500000000000000" pitchFamily="2" charset="0"/>
              <a:cs typeface="Poppins" panose="00000500000000000000" pitchFamily="2" charset="0"/>
            </a:rPr>
            <a:t>Partners</a:t>
          </a:r>
        </a:p>
      </dgm:t>
    </dgm:pt>
    <dgm:pt modelId="{70A741EB-DBB4-4948-A855-222FE0F24A02}" type="sibTrans" cxnId="{B630221C-B68B-4A93-BEEE-4CB9F8D524DB}">
      <dgm:prSet/>
      <dgm:spPr/>
      <dgm:t>
        <a:bodyPr/>
        <a:lstStyle/>
        <a:p>
          <a:endParaRPr lang="en-US" sz="1800">
            <a:latin typeface="Poppins" panose="00000500000000000000" pitchFamily="2" charset="0"/>
            <a:cs typeface="Poppins" panose="00000500000000000000" pitchFamily="2" charset="0"/>
          </a:endParaRPr>
        </a:p>
      </dgm:t>
    </dgm:pt>
    <dgm:pt modelId="{6E10402D-9BC0-42D6-9D8C-2EE559F62067}" type="parTrans" cxnId="{B630221C-B68B-4A93-BEEE-4CB9F8D524DB}">
      <dgm:prSet/>
      <dgm:spPr/>
      <dgm:t>
        <a:bodyPr/>
        <a:lstStyle/>
        <a:p>
          <a:endParaRPr lang="en-US" sz="1800">
            <a:latin typeface="Poppins" panose="00000500000000000000" pitchFamily="2" charset="0"/>
            <a:cs typeface="Poppins" panose="00000500000000000000" pitchFamily="2" charset="0"/>
          </a:endParaRPr>
        </a:p>
      </dgm:t>
    </dgm:pt>
    <dgm:pt modelId="{BF1E1CCB-4859-4FB6-99FE-59F29CEA3A12}">
      <dgm:prSet custT="1"/>
      <dgm:spPr/>
      <dgm:t>
        <a:bodyPr/>
        <a:lstStyle/>
        <a:p>
          <a:r>
            <a:rPr lang="en-US" sz="2800">
              <a:latin typeface="Poppins" panose="00000500000000000000" pitchFamily="2" charset="0"/>
              <a:cs typeface="Poppins" panose="00000500000000000000" pitchFamily="2" charset="0"/>
            </a:rPr>
            <a:t>Read</a:t>
          </a:r>
        </a:p>
      </dgm:t>
    </dgm:pt>
    <dgm:pt modelId="{4C192D01-36D0-4D0D-AC94-C2FF46DB7AA1}" type="sibTrans" cxnId="{0A095F91-EDC0-406D-94B8-2B059AA8EA3C}">
      <dgm:prSet/>
      <dgm:spPr/>
      <dgm:t>
        <a:bodyPr/>
        <a:lstStyle/>
        <a:p>
          <a:endParaRPr lang="en-US" sz="1800">
            <a:latin typeface="Poppins" panose="00000500000000000000" pitchFamily="2" charset="0"/>
            <a:cs typeface="Poppins" panose="00000500000000000000" pitchFamily="2" charset="0"/>
          </a:endParaRPr>
        </a:p>
      </dgm:t>
    </dgm:pt>
    <dgm:pt modelId="{8B4A0757-1016-44F9-8BF7-57B02839E228}" type="parTrans" cxnId="{0A095F91-EDC0-406D-94B8-2B059AA8EA3C}">
      <dgm:prSet/>
      <dgm:spPr/>
      <dgm:t>
        <a:bodyPr/>
        <a:lstStyle/>
        <a:p>
          <a:endParaRPr lang="en-US" sz="1800">
            <a:latin typeface="Poppins" panose="00000500000000000000" pitchFamily="2" charset="0"/>
            <a:cs typeface="Poppins" panose="00000500000000000000" pitchFamily="2" charset="0"/>
          </a:endParaRPr>
        </a:p>
      </dgm:t>
    </dgm:pt>
    <dgm:pt modelId="{92E6EFC1-BA72-48DD-AB6D-0F07757298BA}">
      <dgm:prSet custT="1"/>
      <dgm:spPr/>
      <dgm:t>
        <a:bodyPr/>
        <a:lstStyle/>
        <a:p>
          <a:r>
            <a:rPr lang="en-US" sz="1800" dirty="0">
              <a:latin typeface="Poppins" panose="00000500000000000000" pitchFamily="2" charset="0"/>
              <a:cs typeface="Poppins" panose="00000500000000000000" pitchFamily="2" charset="0"/>
            </a:rPr>
            <a:t>Read the Request for Applications (RFA) </a:t>
          </a:r>
        </a:p>
      </dgm:t>
    </dgm:pt>
    <dgm:pt modelId="{20D68937-7CDE-43A1-B8B3-9F2B3D7C9FC8}" type="sibTrans" cxnId="{516AA071-2EAD-4662-A9F3-77EF8C2245A7}">
      <dgm:prSet/>
      <dgm:spPr/>
      <dgm:t>
        <a:bodyPr/>
        <a:lstStyle/>
        <a:p>
          <a:endParaRPr lang="en-US" sz="1800">
            <a:latin typeface="Poppins" panose="00000500000000000000" pitchFamily="2" charset="0"/>
            <a:cs typeface="Poppins" panose="00000500000000000000" pitchFamily="2" charset="0"/>
          </a:endParaRPr>
        </a:p>
      </dgm:t>
    </dgm:pt>
    <dgm:pt modelId="{75CA6576-C312-45B7-B0EB-F13C984F0DFE}" type="parTrans" cxnId="{516AA071-2EAD-4662-A9F3-77EF8C2245A7}">
      <dgm:prSet/>
      <dgm:spPr/>
      <dgm:t>
        <a:bodyPr/>
        <a:lstStyle/>
        <a:p>
          <a:endParaRPr lang="en-US" sz="1800">
            <a:latin typeface="Poppins" panose="00000500000000000000" pitchFamily="2" charset="0"/>
            <a:cs typeface="Poppins" panose="00000500000000000000" pitchFamily="2" charset="0"/>
          </a:endParaRPr>
        </a:p>
      </dgm:t>
    </dgm:pt>
    <dgm:pt modelId="{C1DA00F1-23F8-477F-9E75-ACFBC3A72681}">
      <dgm:prSet custT="1"/>
      <dgm:spPr/>
      <dgm:t>
        <a:bodyPr/>
        <a:lstStyle/>
        <a:p>
          <a:r>
            <a:rPr lang="en-US" sz="1800" dirty="0">
              <a:latin typeface="Poppins" panose="00000500000000000000" pitchFamily="2" charset="0"/>
              <a:cs typeface="Poppins" panose="00000500000000000000" pitchFamily="2" charset="0"/>
            </a:rPr>
            <a:t>(includes project areas, required narrative questions, and scoring criteria)</a:t>
          </a:r>
        </a:p>
      </dgm:t>
    </dgm:pt>
    <dgm:pt modelId="{D1C01766-BF3D-424E-9357-60F514E98692}" type="parTrans" cxnId="{80B7E8EB-DA5A-4509-938C-E90CB665A1F5}">
      <dgm:prSet/>
      <dgm:spPr/>
      <dgm:t>
        <a:bodyPr/>
        <a:lstStyle/>
        <a:p>
          <a:endParaRPr lang="en-US" sz="1800">
            <a:latin typeface="Poppins" panose="00000500000000000000" pitchFamily="2" charset="0"/>
            <a:cs typeface="Poppins" panose="00000500000000000000" pitchFamily="2" charset="0"/>
          </a:endParaRPr>
        </a:p>
      </dgm:t>
    </dgm:pt>
    <dgm:pt modelId="{9076822C-B664-433C-8266-5F5D1C219931}" type="sibTrans" cxnId="{80B7E8EB-DA5A-4509-938C-E90CB665A1F5}">
      <dgm:prSet/>
      <dgm:spPr/>
      <dgm:t>
        <a:bodyPr/>
        <a:lstStyle/>
        <a:p>
          <a:endParaRPr lang="en-US" sz="1800">
            <a:latin typeface="Poppins" panose="00000500000000000000" pitchFamily="2" charset="0"/>
            <a:cs typeface="Poppins" panose="00000500000000000000" pitchFamily="2" charset="0"/>
          </a:endParaRPr>
        </a:p>
      </dgm:t>
    </dgm:pt>
    <dgm:pt modelId="{8809C1A9-E5F9-48E5-93AB-0A2078EE21DF}" type="pres">
      <dgm:prSet presAssocID="{B0F42E3E-29C7-4D79-AB6C-A037F220F191}" presName="Name0" presStyleCnt="0">
        <dgm:presLayoutVars>
          <dgm:dir/>
          <dgm:animLvl val="lvl"/>
          <dgm:resizeHandles val="exact"/>
        </dgm:presLayoutVars>
      </dgm:prSet>
      <dgm:spPr/>
    </dgm:pt>
    <dgm:pt modelId="{9010D4A9-4645-4023-9598-A1B835E5ACA6}" type="pres">
      <dgm:prSet presAssocID="{81ECCD4C-258D-4AE8-9027-B9CAB0437ADB}" presName="boxAndChildren" presStyleCnt="0"/>
      <dgm:spPr/>
    </dgm:pt>
    <dgm:pt modelId="{A778935F-0CEF-47E5-8715-461900A6D26F}" type="pres">
      <dgm:prSet presAssocID="{81ECCD4C-258D-4AE8-9027-B9CAB0437ADB}" presName="parentTextBox" presStyleLbl="alignNode1" presStyleIdx="0" presStyleCnt="5"/>
      <dgm:spPr/>
    </dgm:pt>
    <dgm:pt modelId="{4964B0CB-D89C-4478-A9F6-EC5FDECA00F3}" type="pres">
      <dgm:prSet presAssocID="{81ECCD4C-258D-4AE8-9027-B9CAB0437ADB}" presName="descendantBox" presStyleLbl="bgAccFollowNode1" presStyleIdx="0" presStyleCnt="5" custLinFactNeighborY="339"/>
      <dgm:spPr/>
    </dgm:pt>
    <dgm:pt modelId="{3BEA3E69-5CA4-4517-AD9C-F932FAE21617}" type="pres">
      <dgm:prSet presAssocID="{D3C118B6-D086-44BD-8ED3-5A95B1EAA264}" presName="sp" presStyleCnt="0"/>
      <dgm:spPr/>
    </dgm:pt>
    <dgm:pt modelId="{DC7A0382-BE28-4DB9-96BC-853CBAEDBC38}" type="pres">
      <dgm:prSet presAssocID="{C1B1E03C-01F5-432F-9A0C-3373B148469A}" presName="arrowAndChildren" presStyleCnt="0"/>
      <dgm:spPr/>
    </dgm:pt>
    <dgm:pt modelId="{CA28FB6D-BC38-4F5A-81FB-1F7CEBB14BEF}" type="pres">
      <dgm:prSet presAssocID="{C1B1E03C-01F5-432F-9A0C-3373B148469A}" presName="parentTextArrow" presStyleLbl="node1" presStyleIdx="0" presStyleCnt="0"/>
      <dgm:spPr/>
    </dgm:pt>
    <dgm:pt modelId="{3B598DE4-1795-45FF-9217-459AE749B539}" type="pres">
      <dgm:prSet presAssocID="{C1B1E03C-01F5-432F-9A0C-3373B148469A}" presName="arrow" presStyleLbl="alignNode1" presStyleIdx="1" presStyleCnt="5"/>
      <dgm:spPr/>
    </dgm:pt>
    <dgm:pt modelId="{10157FAD-DD9F-473E-B1C5-A839D3690435}" type="pres">
      <dgm:prSet presAssocID="{C1B1E03C-01F5-432F-9A0C-3373B148469A}" presName="descendantArrow" presStyleLbl="bgAccFollowNode1" presStyleIdx="1" presStyleCnt="5" custLinFactNeighborY="340"/>
      <dgm:spPr/>
    </dgm:pt>
    <dgm:pt modelId="{0F51705C-0B36-412E-98E2-EEF1C1560B96}" type="pres">
      <dgm:prSet presAssocID="{D2C04D2B-C9B1-41F1-ABAB-3B776701E10E}" presName="sp" presStyleCnt="0"/>
      <dgm:spPr/>
    </dgm:pt>
    <dgm:pt modelId="{BF55500D-AE6D-43E2-A489-5ADEC3DB9357}" type="pres">
      <dgm:prSet presAssocID="{D8087DAA-300F-47A1-A2FE-3D6100588B8E}" presName="arrowAndChildren" presStyleCnt="0"/>
      <dgm:spPr/>
    </dgm:pt>
    <dgm:pt modelId="{39FB72A8-BEFF-4A1E-9E67-BA7C2156FD53}" type="pres">
      <dgm:prSet presAssocID="{D8087DAA-300F-47A1-A2FE-3D6100588B8E}" presName="parentTextArrow" presStyleLbl="node1" presStyleIdx="0" presStyleCnt="0"/>
      <dgm:spPr/>
    </dgm:pt>
    <dgm:pt modelId="{EDF3DB39-D61C-4169-B2E1-31070267D288}" type="pres">
      <dgm:prSet presAssocID="{D8087DAA-300F-47A1-A2FE-3D6100588B8E}" presName="arrow" presStyleLbl="alignNode1" presStyleIdx="2" presStyleCnt="5"/>
      <dgm:spPr/>
    </dgm:pt>
    <dgm:pt modelId="{D2044AFC-EF24-4C56-8754-C7589933DB24}" type="pres">
      <dgm:prSet presAssocID="{D8087DAA-300F-47A1-A2FE-3D6100588B8E}" presName="descendantArrow" presStyleLbl="bgAccFollowNode1" presStyleIdx="2" presStyleCnt="5"/>
      <dgm:spPr/>
    </dgm:pt>
    <dgm:pt modelId="{2296E953-3270-4779-AFAB-A999D8E01048}" type="pres">
      <dgm:prSet presAssocID="{70A741EB-DBB4-4948-A855-222FE0F24A02}" presName="sp" presStyleCnt="0"/>
      <dgm:spPr/>
    </dgm:pt>
    <dgm:pt modelId="{21C08CB3-D9D1-4287-A32A-87B5DF203E6F}" type="pres">
      <dgm:prSet presAssocID="{AA95C653-CA26-4D4E-8D7D-A483CE00DC5B}" presName="arrowAndChildren" presStyleCnt="0"/>
      <dgm:spPr/>
    </dgm:pt>
    <dgm:pt modelId="{4E0A297A-3698-4A40-B0D3-E22FD4844AD1}" type="pres">
      <dgm:prSet presAssocID="{AA95C653-CA26-4D4E-8D7D-A483CE00DC5B}" presName="parentTextArrow" presStyleLbl="node1" presStyleIdx="0" presStyleCnt="0"/>
      <dgm:spPr/>
    </dgm:pt>
    <dgm:pt modelId="{AEA88761-DD7A-43BC-AFA1-5B39D76B4A90}" type="pres">
      <dgm:prSet presAssocID="{AA95C653-CA26-4D4E-8D7D-A483CE00DC5B}" presName="arrow" presStyleLbl="alignNode1" presStyleIdx="3" presStyleCnt="5"/>
      <dgm:spPr/>
    </dgm:pt>
    <dgm:pt modelId="{3CA5A4CC-48AB-4BA8-8F37-6E00A2E7A30E}" type="pres">
      <dgm:prSet presAssocID="{AA95C653-CA26-4D4E-8D7D-A483CE00DC5B}" presName="descendantArrow" presStyleLbl="bgAccFollowNode1" presStyleIdx="3" presStyleCnt="5"/>
      <dgm:spPr/>
    </dgm:pt>
    <dgm:pt modelId="{AE582AD0-C258-42A5-A5B5-0978ED46B6DB}" type="pres">
      <dgm:prSet presAssocID="{4C192D01-36D0-4D0D-AC94-C2FF46DB7AA1}" presName="sp" presStyleCnt="0"/>
      <dgm:spPr/>
    </dgm:pt>
    <dgm:pt modelId="{2E8F8191-005F-437E-832E-F933E449A0B5}" type="pres">
      <dgm:prSet presAssocID="{BF1E1CCB-4859-4FB6-99FE-59F29CEA3A12}" presName="arrowAndChildren" presStyleCnt="0"/>
      <dgm:spPr/>
    </dgm:pt>
    <dgm:pt modelId="{0A08922A-090B-452D-93B6-4EF80BDCCD64}" type="pres">
      <dgm:prSet presAssocID="{BF1E1CCB-4859-4FB6-99FE-59F29CEA3A12}" presName="parentTextArrow" presStyleLbl="node1" presStyleIdx="0" presStyleCnt="0"/>
      <dgm:spPr/>
    </dgm:pt>
    <dgm:pt modelId="{FA527C4F-23E0-449F-93D4-838BCA0EDD9C}" type="pres">
      <dgm:prSet presAssocID="{BF1E1CCB-4859-4FB6-99FE-59F29CEA3A12}" presName="arrow" presStyleLbl="alignNode1" presStyleIdx="4" presStyleCnt="5"/>
      <dgm:spPr/>
    </dgm:pt>
    <dgm:pt modelId="{BC09448C-F107-4922-BE97-509E322FE371}" type="pres">
      <dgm:prSet presAssocID="{BF1E1CCB-4859-4FB6-99FE-59F29CEA3A12}" presName="descendantArrow" presStyleLbl="bgAccFollowNode1" presStyleIdx="4" presStyleCnt="5"/>
      <dgm:spPr/>
    </dgm:pt>
  </dgm:ptLst>
  <dgm:cxnLst>
    <dgm:cxn modelId="{B630221C-B68B-4A93-BEEE-4CB9F8D524DB}" srcId="{B0F42E3E-29C7-4D79-AB6C-A037F220F191}" destId="{AA95C653-CA26-4D4E-8D7D-A483CE00DC5B}" srcOrd="1" destOrd="0" parTransId="{6E10402D-9BC0-42D6-9D8C-2EE559F62067}" sibTransId="{70A741EB-DBB4-4948-A855-222FE0F24A02}"/>
    <dgm:cxn modelId="{F3A4261F-FCCA-46EC-93CD-7E3B89F8409B}" type="presOf" srcId="{C1DA00F1-23F8-477F-9E75-ACFBC3A72681}" destId="{BC09448C-F107-4922-BE97-509E322FE371}" srcOrd="0" destOrd="1" presId="urn:microsoft.com/office/officeart/2016/7/layout/VerticalDownArrowProcess"/>
    <dgm:cxn modelId="{CCF94C29-8BFE-4D82-A88D-5A40E50721AF}" type="presOf" srcId="{B0F42E3E-29C7-4D79-AB6C-A037F220F191}" destId="{8809C1A9-E5F9-48E5-93AB-0A2078EE21DF}" srcOrd="0" destOrd="0" presId="urn:microsoft.com/office/officeart/2016/7/layout/VerticalDownArrowProcess"/>
    <dgm:cxn modelId="{37EB5E48-3E5E-4C5E-87C9-8A678DB548CE}" type="presOf" srcId="{C1B1E03C-01F5-432F-9A0C-3373B148469A}" destId="{3B598DE4-1795-45FF-9217-459AE749B539}" srcOrd="1" destOrd="0" presId="urn:microsoft.com/office/officeart/2016/7/layout/VerticalDownArrowProcess"/>
    <dgm:cxn modelId="{D36F6148-B2EF-4F20-B5C8-F3EB30A70BB6}" type="presOf" srcId="{81ECCD4C-258D-4AE8-9027-B9CAB0437ADB}" destId="{A778935F-0CEF-47E5-8715-461900A6D26F}" srcOrd="0" destOrd="0" presId="urn:microsoft.com/office/officeart/2016/7/layout/VerticalDownArrowProcess"/>
    <dgm:cxn modelId="{6EF4C34D-9FB0-422A-823A-BA5330E996C7}" type="presOf" srcId="{DCED6FC5-ED56-476A-8665-2554CA9900FE}" destId="{3CA5A4CC-48AB-4BA8-8F37-6E00A2E7A30E}" srcOrd="0" destOrd="0" presId="urn:microsoft.com/office/officeart/2016/7/layout/VerticalDownArrowProcess"/>
    <dgm:cxn modelId="{0603BD6E-6B39-478C-BE2C-602CE5A5BCF1}" type="presOf" srcId="{C1B1E03C-01F5-432F-9A0C-3373B148469A}" destId="{CA28FB6D-BC38-4F5A-81FB-1F7CEBB14BEF}" srcOrd="0" destOrd="0" presId="urn:microsoft.com/office/officeart/2016/7/layout/VerticalDownArrowProcess"/>
    <dgm:cxn modelId="{45F73B6F-91AE-4C1A-8D2B-3FC2453F6B3C}" type="presOf" srcId="{504432A5-9FF9-4404-B23E-3A869060AEC2}" destId="{D2044AFC-EF24-4C56-8754-C7589933DB24}" srcOrd="0" destOrd="0" presId="urn:microsoft.com/office/officeart/2016/7/layout/VerticalDownArrowProcess"/>
    <dgm:cxn modelId="{516AA071-2EAD-4662-A9F3-77EF8C2245A7}" srcId="{BF1E1CCB-4859-4FB6-99FE-59F29CEA3A12}" destId="{92E6EFC1-BA72-48DD-AB6D-0F07757298BA}" srcOrd="0" destOrd="0" parTransId="{75CA6576-C312-45B7-B0EB-F13C984F0DFE}" sibTransId="{20D68937-7CDE-43A1-B8B3-9F2B3D7C9FC8}"/>
    <dgm:cxn modelId="{AC657C74-AC24-4125-B4F6-A9BCC1413786}" type="presOf" srcId="{D8087DAA-300F-47A1-A2FE-3D6100588B8E}" destId="{EDF3DB39-D61C-4169-B2E1-31070267D288}" srcOrd="1" destOrd="0" presId="urn:microsoft.com/office/officeart/2016/7/layout/VerticalDownArrowProcess"/>
    <dgm:cxn modelId="{74585D78-F0DD-4FDD-A994-89F1A12A0CA4}" type="presOf" srcId="{AA95C653-CA26-4D4E-8D7D-A483CE00DC5B}" destId="{4E0A297A-3698-4A40-B0D3-E22FD4844AD1}" srcOrd="0" destOrd="0" presId="urn:microsoft.com/office/officeart/2016/7/layout/VerticalDownArrowProcess"/>
    <dgm:cxn modelId="{87BBF485-4744-4E8F-BE6C-FEA75D7E9A28}" srcId="{81ECCD4C-258D-4AE8-9027-B9CAB0437ADB}" destId="{40ED43DB-DD72-436F-BECF-FD8360C4B3FA}" srcOrd="0" destOrd="0" parTransId="{CEF9C174-BECE-44F6-9891-D18EA99384F3}" sibTransId="{9495FE8D-96AC-47AC-AF14-6D3A8F9CCD53}"/>
    <dgm:cxn modelId="{22516B8A-DF5F-4513-9418-0F89554D10B0}" type="presOf" srcId="{D8087DAA-300F-47A1-A2FE-3D6100588B8E}" destId="{39FB72A8-BEFF-4A1E-9E67-BA7C2156FD53}" srcOrd="0" destOrd="0" presId="urn:microsoft.com/office/officeart/2016/7/layout/VerticalDownArrowProcess"/>
    <dgm:cxn modelId="{0A095F91-EDC0-406D-94B8-2B059AA8EA3C}" srcId="{B0F42E3E-29C7-4D79-AB6C-A037F220F191}" destId="{BF1E1CCB-4859-4FB6-99FE-59F29CEA3A12}" srcOrd="0" destOrd="0" parTransId="{8B4A0757-1016-44F9-8BF7-57B02839E228}" sibTransId="{4C192D01-36D0-4D0D-AC94-C2FF46DB7AA1}"/>
    <dgm:cxn modelId="{142E789D-C7C1-41B6-8A40-384AAC902555}" srcId="{D8087DAA-300F-47A1-A2FE-3D6100588B8E}" destId="{504432A5-9FF9-4404-B23E-3A869060AEC2}" srcOrd="0" destOrd="0" parTransId="{6AE069E0-7CC2-4FA4-9ADD-40034DD3E732}" sibTransId="{2E625540-26F9-424D-9A7C-664D82E9F878}"/>
    <dgm:cxn modelId="{B407949D-3DCD-4FAD-AA6D-CE8A5DAE7F83}" type="presOf" srcId="{40ED43DB-DD72-436F-BECF-FD8360C4B3FA}" destId="{4964B0CB-D89C-4478-A9F6-EC5FDECA00F3}" srcOrd="0" destOrd="0" presId="urn:microsoft.com/office/officeart/2016/7/layout/VerticalDownArrowProcess"/>
    <dgm:cxn modelId="{6E825EA2-4174-450B-B4D0-349A8768FA5C}" type="presOf" srcId="{BF1E1CCB-4859-4FB6-99FE-59F29CEA3A12}" destId="{0A08922A-090B-452D-93B6-4EF80BDCCD64}" srcOrd="0" destOrd="0" presId="urn:microsoft.com/office/officeart/2016/7/layout/VerticalDownArrowProcess"/>
    <dgm:cxn modelId="{BF7EFBA4-E6BF-4A84-A26A-12EAD8AD5F94}" type="presOf" srcId="{AA95C653-CA26-4D4E-8D7D-A483CE00DC5B}" destId="{AEA88761-DD7A-43BC-AFA1-5B39D76B4A90}" srcOrd="1" destOrd="0" presId="urn:microsoft.com/office/officeart/2016/7/layout/VerticalDownArrowProcess"/>
    <dgm:cxn modelId="{6924C4BC-FFD4-4334-BCFD-B577439432F4}" type="presOf" srcId="{BF1E1CCB-4859-4FB6-99FE-59F29CEA3A12}" destId="{FA527C4F-23E0-449F-93D4-838BCA0EDD9C}" srcOrd="1" destOrd="0" presId="urn:microsoft.com/office/officeart/2016/7/layout/VerticalDownArrowProcess"/>
    <dgm:cxn modelId="{BB9B5ECD-B74B-418F-B980-14A2DAE2A671}" type="presOf" srcId="{92E6EFC1-BA72-48DD-AB6D-0F07757298BA}" destId="{BC09448C-F107-4922-BE97-509E322FE371}" srcOrd="0" destOrd="0" presId="urn:microsoft.com/office/officeart/2016/7/layout/VerticalDownArrowProcess"/>
    <dgm:cxn modelId="{A6935AD0-04BB-4307-AD21-2F59F1A36215}" srcId="{B0F42E3E-29C7-4D79-AB6C-A037F220F191}" destId="{81ECCD4C-258D-4AE8-9027-B9CAB0437ADB}" srcOrd="4" destOrd="0" parTransId="{C33CB423-8505-4B4C-AA6C-91408F723335}" sibTransId="{381A7E17-2CFF-4E8B-8FC2-93B90AD69BA2}"/>
    <dgm:cxn modelId="{A082DBD4-90BB-436A-9CAE-DA520958F59E}" srcId="{AA95C653-CA26-4D4E-8D7D-A483CE00DC5B}" destId="{DCED6FC5-ED56-476A-8665-2554CA9900FE}" srcOrd="0" destOrd="0" parTransId="{03961845-2F7C-4038-B136-8CBE96202537}" sibTransId="{1F6C8D58-81D7-406D-BDAF-9A0E1E7C2B51}"/>
    <dgm:cxn modelId="{E557F6E1-812A-43FF-A51F-66F4848AD16F}" srcId="{B0F42E3E-29C7-4D79-AB6C-A037F220F191}" destId="{C1B1E03C-01F5-432F-9A0C-3373B148469A}" srcOrd="3" destOrd="0" parTransId="{6E0E076F-D412-4856-AD47-2BD256865143}" sibTransId="{D3C118B6-D086-44BD-8ED3-5A95B1EAA264}"/>
    <dgm:cxn modelId="{80B7E8EB-DA5A-4509-938C-E90CB665A1F5}" srcId="{BF1E1CCB-4859-4FB6-99FE-59F29CEA3A12}" destId="{C1DA00F1-23F8-477F-9E75-ACFBC3A72681}" srcOrd="1" destOrd="0" parTransId="{D1C01766-BF3D-424E-9357-60F514E98692}" sibTransId="{9076822C-B664-433C-8266-5F5D1C219931}"/>
    <dgm:cxn modelId="{6D63E7ED-244A-4B9F-BB4B-9B8D46F1D2AD}" type="presOf" srcId="{6148EE0C-9D42-4023-8D83-710418F68151}" destId="{10157FAD-DD9F-473E-B1C5-A839D3690435}" srcOrd="0" destOrd="0" presId="urn:microsoft.com/office/officeart/2016/7/layout/VerticalDownArrowProcess"/>
    <dgm:cxn modelId="{2A7879F3-98EA-49D9-88EF-B8B1D111B03F}" srcId="{B0F42E3E-29C7-4D79-AB6C-A037F220F191}" destId="{D8087DAA-300F-47A1-A2FE-3D6100588B8E}" srcOrd="2" destOrd="0" parTransId="{434B8CE8-B0C9-415A-80BA-E59F36DD6F3B}" sibTransId="{D2C04D2B-C9B1-41F1-ABAB-3B776701E10E}"/>
    <dgm:cxn modelId="{99DB33F6-CEF2-4B39-B292-C4B037F1DBD6}" srcId="{C1B1E03C-01F5-432F-9A0C-3373B148469A}" destId="{6148EE0C-9D42-4023-8D83-710418F68151}" srcOrd="0" destOrd="0" parTransId="{7A22934A-B2DC-4A05-A75A-A094A08F706D}" sibTransId="{DC10E0BE-54EE-4F52-BF0A-165E77D3DCA4}"/>
    <dgm:cxn modelId="{B5540AF6-B91A-4B47-B21F-64C4811A7E4C}" type="presParOf" srcId="{8809C1A9-E5F9-48E5-93AB-0A2078EE21DF}" destId="{9010D4A9-4645-4023-9598-A1B835E5ACA6}" srcOrd="0" destOrd="0" presId="urn:microsoft.com/office/officeart/2016/7/layout/VerticalDownArrowProcess"/>
    <dgm:cxn modelId="{71087444-D5CF-467D-B91E-E7B79919943B}" type="presParOf" srcId="{9010D4A9-4645-4023-9598-A1B835E5ACA6}" destId="{A778935F-0CEF-47E5-8715-461900A6D26F}" srcOrd="0" destOrd="0" presId="urn:microsoft.com/office/officeart/2016/7/layout/VerticalDownArrowProcess"/>
    <dgm:cxn modelId="{FE94A43B-CEE8-4160-BE4F-5B4EA564F29C}" type="presParOf" srcId="{9010D4A9-4645-4023-9598-A1B835E5ACA6}" destId="{4964B0CB-D89C-4478-A9F6-EC5FDECA00F3}" srcOrd="1" destOrd="0" presId="urn:microsoft.com/office/officeart/2016/7/layout/VerticalDownArrowProcess"/>
    <dgm:cxn modelId="{5670C21A-A4CF-4DE4-8EA2-B97E7790ED35}" type="presParOf" srcId="{8809C1A9-E5F9-48E5-93AB-0A2078EE21DF}" destId="{3BEA3E69-5CA4-4517-AD9C-F932FAE21617}" srcOrd="1" destOrd="0" presId="urn:microsoft.com/office/officeart/2016/7/layout/VerticalDownArrowProcess"/>
    <dgm:cxn modelId="{79649BA4-AB6A-42D6-AE7E-B16862F0A9FD}" type="presParOf" srcId="{8809C1A9-E5F9-48E5-93AB-0A2078EE21DF}" destId="{DC7A0382-BE28-4DB9-96BC-853CBAEDBC38}" srcOrd="2" destOrd="0" presId="urn:microsoft.com/office/officeart/2016/7/layout/VerticalDownArrowProcess"/>
    <dgm:cxn modelId="{17C7C848-F936-4A18-AFBB-62E3A803D08B}" type="presParOf" srcId="{DC7A0382-BE28-4DB9-96BC-853CBAEDBC38}" destId="{CA28FB6D-BC38-4F5A-81FB-1F7CEBB14BEF}" srcOrd="0" destOrd="0" presId="urn:microsoft.com/office/officeart/2016/7/layout/VerticalDownArrowProcess"/>
    <dgm:cxn modelId="{21893D24-5B69-4917-96A2-4B82873B0BCE}" type="presParOf" srcId="{DC7A0382-BE28-4DB9-96BC-853CBAEDBC38}" destId="{3B598DE4-1795-45FF-9217-459AE749B539}" srcOrd="1" destOrd="0" presId="urn:microsoft.com/office/officeart/2016/7/layout/VerticalDownArrowProcess"/>
    <dgm:cxn modelId="{296E0062-E1F0-4314-8ADB-B21128F18A9A}" type="presParOf" srcId="{DC7A0382-BE28-4DB9-96BC-853CBAEDBC38}" destId="{10157FAD-DD9F-473E-B1C5-A839D3690435}" srcOrd="2" destOrd="0" presId="urn:microsoft.com/office/officeart/2016/7/layout/VerticalDownArrowProcess"/>
    <dgm:cxn modelId="{A5C8D68A-C6C2-4427-92E8-6E052631FB76}" type="presParOf" srcId="{8809C1A9-E5F9-48E5-93AB-0A2078EE21DF}" destId="{0F51705C-0B36-412E-98E2-EEF1C1560B96}" srcOrd="3" destOrd="0" presId="urn:microsoft.com/office/officeart/2016/7/layout/VerticalDownArrowProcess"/>
    <dgm:cxn modelId="{57BBFA99-99F8-4ED6-B78F-E4D40937E637}" type="presParOf" srcId="{8809C1A9-E5F9-48E5-93AB-0A2078EE21DF}" destId="{BF55500D-AE6D-43E2-A489-5ADEC3DB9357}" srcOrd="4" destOrd="0" presId="urn:microsoft.com/office/officeart/2016/7/layout/VerticalDownArrowProcess"/>
    <dgm:cxn modelId="{F08AB195-BAD0-42D3-8AB7-9EE568E25962}" type="presParOf" srcId="{BF55500D-AE6D-43E2-A489-5ADEC3DB9357}" destId="{39FB72A8-BEFF-4A1E-9E67-BA7C2156FD53}" srcOrd="0" destOrd="0" presId="urn:microsoft.com/office/officeart/2016/7/layout/VerticalDownArrowProcess"/>
    <dgm:cxn modelId="{4539B8EE-DAA4-475F-9A49-6C0082E3404A}" type="presParOf" srcId="{BF55500D-AE6D-43E2-A489-5ADEC3DB9357}" destId="{EDF3DB39-D61C-4169-B2E1-31070267D288}" srcOrd="1" destOrd="0" presId="urn:microsoft.com/office/officeart/2016/7/layout/VerticalDownArrowProcess"/>
    <dgm:cxn modelId="{A665D9DF-D6C6-46C4-8DEC-6E0B9B2B097A}" type="presParOf" srcId="{BF55500D-AE6D-43E2-A489-5ADEC3DB9357}" destId="{D2044AFC-EF24-4C56-8754-C7589933DB24}" srcOrd="2" destOrd="0" presId="urn:microsoft.com/office/officeart/2016/7/layout/VerticalDownArrowProcess"/>
    <dgm:cxn modelId="{5D6BFBFF-7FB9-40BA-B2B3-981F6C15E807}" type="presParOf" srcId="{8809C1A9-E5F9-48E5-93AB-0A2078EE21DF}" destId="{2296E953-3270-4779-AFAB-A999D8E01048}" srcOrd="5" destOrd="0" presId="urn:microsoft.com/office/officeart/2016/7/layout/VerticalDownArrowProcess"/>
    <dgm:cxn modelId="{0F65A817-04F6-48E6-A1FE-CD7BF621D114}" type="presParOf" srcId="{8809C1A9-E5F9-48E5-93AB-0A2078EE21DF}" destId="{21C08CB3-D9D1-4287-A32A-87B5DF203E6F}" srcOrd="6" destOrd="0" presId="urn:microsoft.com/office/officeart/2016/7/layout/VerticalDownArrowProcess"/>
    <dgm:cxn modelId="{46FC295E-7B95-4E34-AAA3-39A12B990B85}" type="presParOf" srcId="{21C08CB3-D9D1-4287-A32A-87B5DF203E6F}" destId="{4E0A297A-3698-4A40-B0D3-E22FD4844AD1}" srcOrd="0" destOrd="0" presId="urn:microsoft.com/office/officeart/2016/7/layout/VerticalDownArrowProcess"/>
    <dgm:cxn modelId="{28A18F78-5A73-4C07-8F3A-5B7F83A0B94A}" type="presParOf" srcId="{21C08CB3-D9D1-4287-A32A-87B5DF203E6F}" destId="{AEA88761-DD7A-43BC-AFA1-5B39D76B4A90}" srcOrd="1" destOrd="0" presId="urn:microsoft.com/office/officeart/2016/7/layout/VerticalDownArrowProcess"/>
    <dgm:cxn modelId="{57E9E4F1-92F4-4258-B115-F5FF4B2B4611}" type="presParOf" srcId="{21C08CB3-D9D1-4287-A32A-87B5DF203E6F}" destId="{3CA5A4CC-48AB-4BA8-8F37-6E00A2E7A30E}" srcOrd="2" destOrd="0" presId="urn:microsoft.com/office/officeart/2016/7/layout/VerticalDownArrowProcess"/>
    <dgm:cxn modelId="{6E7669EA-ACC9-4D0E-9698-F1D18B07078F}" type="presParOf" srcId="{8809C1A9-E5F9-48E5-93AB-0A2078EE21DF}" destId="{AE582AD0-C258-42A5-A5B5-0978ED46B6DB}" srcOrd="7" destOrd="0" presId="urn:microsoft.com/office/officeart/2016/7/layout/VerticalDownArrowProcess"/>
    <dgm:cxn modelId="{8A90BE59-9711-4DA4-9DA9-EF4495658468}" type="presParOf" srcId="{8809C1A9-E5F9-48E5-93AB-0A2078EE21DF}" destId="{2E8F8191-005F-437E-832E-F933E449A0B5}" srcOrd="8" destOrd="0" presId="urn:microsoft.com/office/officeart/2016/7/layout/VerticalDownArrowProcess"/>
    <dgm:cxn modelId="{81B3FCF3-D353-4ED7-87D0-1915A247F74A}" type="presParOf" srcId="{2E8F8191-005F-437E-832E-F933E449A0B5}" destId="{0A08922A-090B-452D-93B6-4EF80BDCCD64}" srcOrd="0" destOrd="0" presId="urn:microsoft.com/office/officeart/2016/7/layout/VerticalDownArrowProcess"/>
    <dgm:cxn modelId="{CC09038F-FB67-42F7-B28D-B059462AB245}" type="presParOf" srcId="{2E8F8191-005F-437E-832E-F933E449A0B5}" destId="{FA527C4F-23E0-449F-93D4-838BCA0EDD9C}" srcOrd="1" destOrd="0" presId="urn:microsoft.com/office/officeart/2016/7/layout/VerticalDownArrowProcess"/>
    <dgm:cxn modelId="{B30AD92D-D709-4817-9535-6812DF3FAB1B}" type="presParOf" srcId="{2E8F8191-005F-437E-832E-F933E449A0B5}" destId="{BC09448C-F107-4922-BE97-509E322FE371}" srcOrd="2" destOrd="0" presId="urn:microsoft.com/office/officeart/2016/7/layout/VerticalDown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B83BE3-79D5-46C7-AE3B-37DCF4D1E05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7FD98F7-E801-457D-8983-9BE1E3E6194B}">
      <dgm:prSet custT="1"/>
      <dgm:spPr/>
      <dgm:t>
        <a:bodyPr/>
        <a:lstStyle/>
        <a:p>
          <a:pPr>
            <a:lnSpc>
              <a:spcPct val="100000"/>
            </a:lnSpc>
          </a:pPr>
          <a:r>
            <a:rPr lang="en-US" sz="2400" dirty="0">
              <a:latin typeface="Poppins" panose="00000500000000000000" pitchFamily="2" charset="0"/>
              <a:cs typeface="Poppins" panose="00000500000000000000" pitchFamily="2" charset="0"/>
            </a:rPr>
            <a:t>Staff time to support project-related tasks</a:t>
          </a:r>
        </a:p>
      </dgm:t>
    </dgm:pt>
    <dgm:pt modelId="{E3CEAD77-5711-409C-9B68-66CA410D70E2}" type="parTrans" cxnId="{952C35F6-CAEB-4435-956C-AA7447D453D2}">
      <dgm:prSet/>
      <dgm:spPr/>
      <dgm:t>
        <a:bodyPr/>
        <a:lstStyle/>
        <a:p>
          <a:endParaRPr lang="en-US" sz="2400"/>
        </a:p>
      </dgm:t>
    </dgm:pt>
    <dgm:pt modelId="{EA8DE7BA-D924-417F-9D85-1E0702C91089}" type="sibTrans" cxnId="{952C35F6-CAEB-4435-956C-AA7447D453D2}">
      <dgm:prSet/>
      <dgm:spPr/>
      <dgm:t>
        <a:bodyPr/>
        <a:lstStyle/>
        <a:p>
          <a:pPr>
            <a:lnSpc>
              <a:spcPct val="100000"/>
            </a:lnSpc>
          </a:pPr>
          <a:endParaRPr lang="en-US" sz="2400"/>
        </a:p>
      </dgm:t>
    </dgm:pt>
    <dgm:pt modelId="{4B514E99-AE1C-4D66-ACF9-4EE0F104DE60}">
      <dgm:prSet custT="1"/>
      <dgm:spPr/>
      <dgm:t>
        <a:bodyPr/>
        <a:lstStyle/>
        <a:p>
          <a:pPr>
            <a:lnSpc>
              <a:spcPct val="100000"/>
            </a:lnSpc>
          </a:pPr>
          <a:r>
            <a:rPr lang="en-US" sz="2400" dirty="0">
              <a:latin typeface="Poppins" panose="00000500000000000000" pitchFamily="2" charset="0"/>
              <a:cs typeface="Poppins" panose="00000500000000000000" pitchFamily="2" charset="0"/>
            </a:rPr>
            <a:t>Consultant/Contractor costs to create designs</a:t>
          </a:r>
        </a:p>
      </dgm:t>
    </dgm:pt>
    <dgm:pt modelId="{FFBF2D88-1E76-452A-9059-0B315C61F846}" type="parTrans" cxnId="{D31300F0-7F57-4FED-AA09-8F41C43762F7}">
      <dgm:prSet/>
      <dgm:spPr/>
      <dgm:t>
        <a:bodyPr/>
        <a:lstStyle/>
        <a:p>
          <a:endParaRPr lang="en-US" sz="2400"/>
        </a:p>
      </dgm:t>
    </dgm:pt>
    <dgm:pt modelId="{197EE9E8-F0AF-4BB8-A1B3-23997DD7F65A}" type="sibTrans" cxnId="{D31300F0-7F57-4FED-AA09-8F41C43762F7}">
      <dgm:prSet/>
      <dgm:spPr/>
      <dgm:t>
        <a:bodyPr/>
        <a:lstStyle/>
        <a:p>
          <a:pPr>
            <a:lnSpc>
              <a:spcPct val="100000"/>
            </a:lnSpc>
          </a:pPr>
          <a:endParaRPr lang="en-US" sz="2400"/>
        </a:p>
      </dgm:t>
    </dgm:pt>
    <dgm:pt modelId="{5F763A77-DA5B-48FB-9672-A45C38C3DE92}">
      <dgm:prSet custT="1"/>
      <dgm:spPr/>
      <dgm:t>
        <a:bodyPr/>
        <a:lstStyle/>
        <a:p>
          <a:pPr>
            <a:lnSpc>
              <a:spcPct val="100000"/>
            </a:lnSpc>
          </a:pPr>
          <a:r>
            <a:rPr lang="es-CR" sz="2400" dirty="0" err="1">
              <a:latin typeface="Poppins" panose="00000500000000000000" pitchFamily="2" charset="0"/>
              <a:cs typeface="Poppins" panose="00000500000000000000" pitchFamily="2" charset="0"/>
            </a:rPr>
            <a:t>Supplies</a:t>
          </a:r>
          <a:endParaRPr lang="en-US" sz="2400" dirty="0">
            <a:latin typeface="Poppins" panose="00000500000000000000" pitchFamily="2" charset="0"/>
            <a:cs typeface="Poppins" panose="00000500000000000000" pitchFamily="2" charset="0"/>
          </a:endParaRPr>
        </a:p>
      </dgm:t>
    </dgm:pt>
    <dgm:pt modelId="{81F5D7AE-72BD-4A6B-8835-165DA324D082}" type="parTrans" cxnId="{61FEB2B9-F92E-4C3A-B6D1-0F70A3F63B5A}">
      <dgm:prSet/>
      <dgm:spPr/>
      <dgm:t>
        <a:bodyPr/>
        <a:lstStyle/>
        <a:p>
          <a:endParaRPr lang="en-US" sz="2400"/>
        </a:p>
      </dgm:t>
    </dgm:pt>
    <dgm:pt modelId="{E67ADC11-7EEE-451D-B047-38B864DAB1E6}" type="sibTrans" cxnId="{61FEB2B9-F92E-4C3A-B6D1-0F70A3F63B5A}">
      <dgm:prSet/>
      <dgm:spPr/>
      <dgm:t>
        <a:bodyPr/>
        <a:lstStyle/>
        <a:p>
          <a:pPr>
            <a:lnSpc>
              <a:spcPct val="100000"/>
            </a:lnSpc>
          </a:pPr>
          <a:endParaRPr lang="en-US" sz="2400"/>
        </a:p>
      </dgm:t>
    </dgm:pt>
    <dgm:pt modelId="{F62A5B22-C81C-4A81-87A0-B18B69F3AE07}">
      <dgm:prSet custT="1"/>
      <dgm:spPr/>
      <dgm:t>
        <a:bodyPr/>
        <a:lstStyle/>
        <a:p>
          <a:pPr>
            <a:lnSpc>
              <a:spcPct val="100000"/>
            </a:lnSpc>
          </a:pPr>
          <a:r>
            <a:rPr lang="es-CR" sz="2400" dirty="0" err="1">
              <a:latin typeface="Poppins" panose="00000500000000000000" pitchFamily="2" charset="0"/>
              <a:cs typeface="Poppins" panose="00000500000000000000" pitchFamily="2" charset="0"/>
            </a:rPr>
            <a:t>Travel</a:t>
          </a:r>
          <a:r>
            <a:rPr lang="es-CR" sz="2400" dirty="0">
              <a:latin typeface="Poppins" panose="00000500000000000000" pitchFamily="2" charset="0"/>
              <a:cs typeface="Poppins" panose="00000500000000000000" pitchFamily="2" charset="0"/>
            </a:rPr>
            <a:t> and Field </a:t>
          </a:r>
          <a:r>
            <a:rPr lang="es-CR" sz="2400" dirty="0" err="1">
              <a:latin typeface="Poppins" panose="00000500000000000000" pitchFamily="2" charset="0"/>
              <a:cs typeface="Poppins" panose="00000500000000000000" pitchFamily="2" charset="0"/>
            </a:rPr>
            <a:t>Trips</a:t>
          </a:r>
          <a:endParaRPr lang="en-US" sz="2400" dirty="0">
            <a:latin typeface="Poppins" panose="00000500000000000000" pitchFamily="2" charset="0"/>
            <a:cs typeface="Poppins" panose="00000500000000000000" pitchFamily="2" charset="0"/>
          </a:endParaRPr>
        </a:p>
      </dgm:t>
    </dgm:pt>
    <dgm:pt modelId="{C285E194-0846-495F-9A9B-76D5D5E2C06D}" type="parTrans" cxnId="{6F30D4E8-B17B-415B-BEB1-D35610547A9C}">
      <dgm:prSet/>
      <dgm:spPr/>
      <dgm:t>
        <a:bodyPr/>
        <a:lstStyle/>
        <a:p>
          <a:endParaRPr lang="en-US" sz="2400"/>
        </a:p>
      </dgm:t>
    </dgm:pt>
    <dgm:pt modelId="{406C85D7-F360-4F80-8B97-A434F7F09D8F}" type="sibTrans" cxnId="{6F30D4E8-B17B-415B-BEB1-D35610547A9C}">
      <dgm:prSet/>
      <dgm:spPr/>
      <dgm:t>
        <a:bodyPr/>
        <a:lstStyle/>
        <a:p>
          <a:pPr>
            <a:lnSpc>
              <a:spcPct val="100000"/>
            </a:lnSpc>
          </a:pPr>
          <a:endParaRPr lang="en-US" sz="2400"/>
        </a:p>
      </dgm:t>
    </dgm:pt>
    <dgm:pt modelId="{ADAD0445-DBAC-443A-BFC7-EFF3CFCBA402}">
      <dgm:prSet custT="1"/>
      <dgm:spPr/>
      <dgm:t>
        <a:bodyPr/>
        <a:lstStyle/>
        <a:p>
          <a:pPr>
            <a:lnSpc>
              <a:spcPct val="100000"/>
            </a:lnSpc>
          </a:pPr>
          <a:r>
            <a:rPr lang="en-US" sz="2400" dirty="0">
              <a:latin typeface="Poppins" panose="00000500000000000000" pitchFamily="2" charset="0"/>
              <a:cs typeface="Poppins" panose="00000500000000000000" pitchFamily="2" charset="0"/>
            </a:rPr>
            <a:t>Indirect costs (not to exceed 10% of the sum of direct costs)</a:t>
          </a:r>
        </a:p>
      </dgm:t>
    </dgm:pt>
    <dgm:pt modelId="{7A59AF03-7A92-427D-9CC1-044D459CEA7A}" type="sibTrans" cxnId="{A8830A2C-F546-49C3-B35C-8DCE189440ED}">
      <dgm:prSet/>
      <dgm:spPr/>
      <dgm:t>
        <a:bodyPr/>
        <a:lstStyle/>
        <a:p>
          <a:endParaRPr lang="en-US" sz="2400"/>
        </a:p>
      </dgm:t>
    </dgm:pt>
    <dgm:pt modelId="{3579AEBD-C183-4479-A2F8-1E17CE08D0FE}" type="parTrans" cxnId="{A8830A2C-F546-49C3-B35C-8DCE189440ED}">
      <dgm:prSet/>
      <dgm:spPr/>
      <dgm:t>
        <a:bodyPr/>
        <a:lstStyle/>
        <a:p>
          <a:endParaRPr lang="en-US" sz="2400"/>
        </a:p>
      </dgm:t>
    </dgm:pt>
    <dgm:pt modelId="{320AE1C6-082E-4DF6-9C2C-7E978DEF3B94}" type="pres">
      <dgm:prSet presAssocID="{0CB83BE3-79D5-46C7-AE3B-37DCF4D1E058}" presName="root" presStyleCnt="0">
        <dgm:presLayoutVars>
          <dgm:dir/>
          <dgm:resizeHandles val="exact"/>
        </dgm:presLayoutVars>
      </dgm:prSet>
      <dgm:spPr/>
    </dgm:pt>
    <dgm:pt modelId="{E6C72050-F2C1-4CF1-8B4E-848F56BF88A7}" type="pres">
      <dgm:prSet presAssocID="{87FD98F7-E801-457D-8983-9BE1E3E6194B}" presName="compNode" presStyleCnt="0"/>
      <dgm:spPr/>
    </dgm:pt>
    <dgm:pt modelId="{F455C7DB-BF4C-40F0-851C-84B598076A29}" type="pres">
      <dgm:prSet presAssocID="{87FD98F7-E801-457D-8983-9BE1E3E6194B}" presName="bgRect" presStyleLbl="bgShp" presStyleIdx="0" presStyleCnt="5"/>
      <dgm:spPr/>
    </dgm:pt>
    <dgm:pt modelId="{E0512DA5-0FF4-4DA2-BE28-293A5AA56101}" type="pres">
      <dgm:prSet presAssocID="{87FD98F7-E801-457D-8983-9BE1E3E6194B}" presName="iconRect" presStyleLbl="node1" presStyleIdx="0" presStyleCnt="5" custScaleX="191902" custScaleY="19043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F69E706B-E860-4499-92BF-309BD1E954DD}" type="pres">
      <dgm:prSet presAssocID="{87FD98F7-E801-457D-8983-9BE1E3E6194B}" presName="spaceRect" presStyleCnt="0"/>
      <dgm:spPr/>
    </dgm:pt>
    <dgm:pt modelId="{80361248-81F7-4B5E-B348-7BC5D636B4DD}" type="pres">
      <dgm:prSet presAssocID="{87FD98F7-E801-457D-8983-9BE1E3E6194B}" presName="parTx" presStyleLbl="revTx" presStyleIdx="0" presStyleCnt="5" custLinFactNeighborY="-7142">
        <dgm:presLayoutVars>
          <dgm:chMax val="0"/>
          <dgm:chPref val="0"/>
        </dgm:presLayoutVars>
      </dgm:prSet>
      <dgm:spPr/>
    </dgm:pt>
    <dgm:pt modelId="{99996DDE-E819-40C6-90E1-BEDBE2B27648}" type="pres">
      <dgm:prSet presAssocID="{EA8DE7BA-D924-417F-9D85-1E0702C91089}" presName="sibTrans" presStyleCnt="0"/>
      <dgm:spPr/>
    </dgm:pt>
    <dgm:pt modelId="{3B507202-A32C-4C2E-A0D2-6BE2CE11B75E}" type="pres">
      <dgm:prSet presAssocID="{4B514E99-AE1C-4D66-ACF9-4EE0F104DE60}" presName="compNode" presStyleCnt="0"/>
      <dgm:spPr/>
    </dgm:pt>
    <dgm:pt modelId="{CB2FAA48-C8AB-4586-B9FC-3E14FEEC29E7}" type="pres">
      <dgm:prSet presAssocID="{4B514E99-AE1C-4D66-ACF9-4EE0F104DE60}" presName="bgRect" presStyleLbl="bgShp" presStyleIdx="1" presStyleCnt="5" custScaleY="160404" custLinFactNeighborY="121"/>
      <dgm:spPr/>
    </dgm:pt>
    <dgm:pt modelId="{D401347D-C628-4B60-BBED-E852ABA145EA}" type="pres">
      <dgm:prSet presAssocID="{4B514E99-AE1C-4D66-ACF9-4EE0F104DE60}" presName="iconRect" presStyleLbl="node1" presStyleIdx="1" presStyleCnt="5" custScaleX="209893" custScaleY="24216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elder"/>
        </a:ext>
      </dgm:extLst>
    </dgm:pt>
    <dgm:pt modelId="{321133EE-7720-4A42-8EA2-8921F61E7594}" type="pres">
      <dgm:prSet presAssocID="{4B514E99-AE1C-4D66-ACF9-4EE0F104DE60}" presName="spaceRect" presStyleCnt="0"/>
      <dgm:spPr/>
    </dgm:pt>
    <dgm:pt modelId="{39DF7298-CC15-4C70-A6E7-704C554B5CD4}" type="pres">
      <dgm:prSet presAssocID="{4B514E99-AE1C-4D66-ACF9-4EE0F104DE60}" presName="parTx" presStyleLbl="revTx" presStyleIdx="1" presStyleCnt="5">
        <dgm:presLayoutVars>
          <dgm:chMax val="0"/>
          <dgm:chPref val="0"/>
        </dgm:presLayoutVars>
      </dgm:prSet>
      <dgm:spPr/>
    </dgm:pt>
    <dgm:pt modelId="{8CFCE75E-3EAE-4358-8D7C-12C2C2931F5B}" type="pres">
      <dgm:prSet presAssocID="{197EE9E8-F0AF-4BB8-A1B3-23997DD7F65A}" presName="sibTrans" presStyleCnt="0"/>
      <dgm:spPr/>
    </dgm:pt>
    <dgm:pt modelId="{89716748-979E-47BA-A844-0E7F93964E78}" type="pres">
      <dgm:prSet presAssocID="{5F763A77-DA5B-48FB-9672-A45C38C3DE92}" presName="compNode" presStyleCnt="0"/>
      <dgm:spPr/>
    </dgm:pt>
    <dgm:pt modelId="{ABD5B2F3-43E3-431E-A626-A801E837AEF3}" type="pres">
      <dgm:prSet presAssocID="{5F763A77-DA5B-48FB-9672-A45C38C3DE92}" presName="bgRect" presStyleLbl="bgShp" presStyleIdx="2" presStyleCnt="5" custLinFactNeighborY="21848"/>
      <dgm:spPr/>
    </dgm:pt>
    <dgm:pt modelId="{B3675A21-9564-46A0-BB0D-7AB1E62C146A}" type="pres">
      <dgm:prSet presAssocID="{5F763A77-DA5B-48FB-9672-A45C38C3DE92}" presName="iconRect" presStyleLbl="node1" presStyleIdx="2" presStyleCnt="5" custScaleX="185226" custScaleY="140976" custLinFactNeighborY="3972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inoculars with solid fill"/>
        </a:ext>
      </dgm:extLst>
    </dgm:pt>
    <dgm:pt modelId="{F53EDCA1-6DB3-4FC1-9CD3-BAA2B9EF978A}" type="pres">
      <dgm:prSet presAssocID="{5F763A77-DA5B-48FB-9672-A45C38C3DE92}" presName="spaceRect" presStyleCnt="0"/>
      <dgm:spPr/>
    </dgm:pt>
    <dgm:pt modelId="{6A481613-6DB4-4D9F-BEB8-81ADD79F4EB1}" type="pres">
      <dgm:prSet presAssocID="{5F763A77-DA5B-48FB-9672-A45C38C3DE92}" presName="parTx" presStyleLbl="revTx" presStyleIdx="2" presStyleCnt="5" custScaleX="67952" custLinFactNeighborX="-14172" custLinFactNeighborY="4365">
        <dgm:presLayoutVars>
          <dgm:chMax val="0"/>
          <dgm:chPref val="0"/>
        </dgm:presLayoutVars>
      </dgm:prSet>
      <dgm:spPr/>
    </dgm:pt>
    <dgm:pt modelId="{97040F18-6D80-4B97-BB5E-04D411ED17D6}" type="pres">
      <dgm:prSet presAssocID="{E67ADC11-7EEE-451D-B047-38B864DAB1E6}" presName="sibTrans" presStyleCnt="0"/>
      <dgm:spPr/>
    </dgm:pt>
    <dgm:pt modelId="{892D4DE1-0F54-4D18-9BB6-AF1B8A345801}" type="pres">
      <dgm:prSet presAssocID="{F62A5B22-C81C-4A81-87A0-B18B69F3AE07}" presName="compNode" presStyleCnt="0"/>
      <dgm:spPr/>
    </dgm:pt>
    <dgm:pt modelId="{A214D889-5BB4-497E-B760-9B214B3060B7}" type="pres">
      <dgm:prSet presAssocID="{F62A5B22-C81C-4A81-87A0-B18B69F3AE07}" presName="bgRect" presStyleLbl="bgShp" presStyleIdx="3" presStyleCnt="5" custLinFactNeighborX="-1052"/>
      <dgm:spPr/>
    </dgm:pt>
    <dgm:pt modelId="{32A49B09-CC1D-4F38-B13A-96CF1A456283}" type="pres">
      <dgm:prSet presAssocID="{F62A5B22-C81C-4A81-87A0-B18B69F3AE07}" presName="iconRect" presStyleLbl="node1" presStyleIdx="3" presStyleCnt="5" custScaleX="209892" custScaleY="227420"/>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Bus outline"/>
        </a:ext>
      </dgm:extLst>
    </dgm:pt>
    <dgm:pt modelId="{2B8A0A78-9B2D-4564-AAF4-6F614514942E}" type="pres">
      <dgm:prSet presAssocID="{F62A5B22-C81C-4A81-87A0-B18B69F3AE07}" presName="spaceRect" presStyleCnt="0"/>
      <dgm:spPr/>
    </dgm:pt>
    <dgm:pt modelId="{847855B7-8A66-4F6C-AA83-1DCF99F1C8E8}" type="pres">
      <dgm:prSet presAssocID="{F62A5B22-C81C-4A81-87A0-B18B69F3AE07}" presName="parTx" presStyleLbl="revTx" presStyleIdx="3" presStyleCnt="5" custScaleX="70451" custLinFactNeighborX="-11705" custLinFactNeighborY="-10800">
        <dgm:presLayoutVars>
          <dgm:chMax val="0"/>
          <dgm:chPref val="0"/>
        </dgm:presLayoutVars>
      </dgm:prSet>
      <dgm:spPr/>
    </dgm:pt>
    <dgm:pt modelId="{B996B174-4618-460A-90D0-B480CE753537}" type="pres">
      <dgm:prSet presAssocID="{406C85D7-F360-4F80-8B97-A434F7F09D8F}" presName="sibTrans" presStyleCnt="0"/>
      <dgm:spPr/>
    </dgm:pt>
    <dgm:pt modelId="{83FFB791-1EC7-488A-8E0C-2043705FF2E7}" type="pres">
      <dgm:prSet presAssocID="{ADAD0445-DBAC-443A-BFC7-EFF3CFCBA402}" presName="compNode" presStyleCnt="0"/>
      <dgm:spPr/>
    </dgm:pt>
    <dgm:pt modelId="{AEE938C8-028F-4140-8CAB-8476190C6C7A}" type="pres">
      <dgm:prSet presAssocID="{ADAD0445-DBAC-443A-BFC7-EFF3CFCBA402}" presName="bgRect" presStyleLbl="bgShp" presStyleIdx="4" presStyleCnt="5" custLinFactNeighborX="-542"/>
      <dgm:spPr/>
    </dgm:pt>
    <dgm:pt modelId="{6F4D3674-06D2-4EC8-8F95-45E5ADFBC9FE}" type="pres">
      <dgm:prSet presAssocID="{ADAD0445-DBAC-443A-BFC7-EFF3CFCBA402}" presName="iconRect" presStyleLbl="node1" presStyleIdx="4" presStyleCnt="5" custScaleX="209892" custScaleY="199872"/>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oins"/>
        </a:ext>
      </dgm:extLst>
    </dgm:pt>
    <dgm:pt modelId="{66DF0934-3B4F-40C9-AB07-C5F917F2B5B8}" type="pres">
      <dgm:prSet presAssocID="{ADAD0445-DBAC-443A-BFC7-EFF3CFCBA402}" presName="spaceRect" presStyleCnt="0"/>
      <dgm:spPr/>
    </dgm:pt>
    <dgm:pt modelId="{DFFCE039-A6C0-4782-948C-87BD53C9ECBF}" type="pres">
      <dgm:prSet presAssocID="{ADAD0445-DBAC-443A-BFC7-EFF3CFCBA402}" presName="parTx" presStyleLbl="revTx" presStyleIdx="4" presStyleCnt="5">
        <dgm:presLayoutVars>
          <dgm:chMax val="0"/>
          <dgm:chPref val="0"/>
        </dgm:presLayoutVars>
      </dgm:prSet>
      <dgm:spPr/>
    </dgm:pt>
  </dgm:ptLst>
  <dgm:cxnLst>
    <dgm:cxn modelId="{A8830A2C-F546-49C3-B35C-8DCE189440ED}" srcId="{0CB83BE3-79D5-46C7-AE3B-37DCF4D1E058}" destId="{ADAD0445-DBAC-443A-BFC7-EFF3CFCBA402}" srcOrd="4" destOrd="0" parTransId="{3579AEBD-C183-4479-A2F8-1E17CE08D0FE}" sibTransId="{7A59AF03-7A92-427D-9CC1-044D459CEA7A}"/>
    <dgm:cxn modelId="{30C61337-AA4C-4A99-9593-AC63D972A656}" type="presOf" srcId="{4B514E99-AE1C-4D66-ACF9-4EE0F104DE60}" destId="{39DF7298-CC15-4C70-A6E7-704C554B5CD4}" srcOrd="0" destOrd="0" presId="urn:microsoft.com/office/officeart/2018/2/layout/IconVerticalSolidList"/>
    <dgm:cxn modelId="{21D51175-A2FD-460F-97A0-D1437B689BC7}" type="presOf" srcId="{0CB83BE3-79D5-46C7-AE3B-37DCF4D1E058}" destId="{320AE1C6-082E-4DF6-9C2C-7E978DEF3B94}" srcOrd="0" destOrd="0" presId="urn:microsoft.com/office/officeart/2018/2/layout/IconVerticalSolidList"/>
    <dgm:cxn modelId="{1C6A6494-4784-4B57-895F-6B35641868A0}" type="presOf" srcId="{87FD98F7-E801-457D-8983-9BE1E3E6194B}" destId="{80361248-81F7-4B5E-B348-7BC5D636B4DD}" srcOrd="0" destOrd="0" presId="urn:microsoft.com/office/officeart/2018/2/layout/IconVerticalSolidList"/>
    <dgm:cxn modelId="{6CD740A8-1E8B-4878-AC5D-87F49E720FAD}" type="presOf" srcId="{F62A5B22-C81C-4A81-87A0-B18B69F3AE07}" destId="{847855B7-8A66-4F6C-AA83-1DCF99F1C8E8}" srcOrd="0" destOrd="0" presId="urn:microsoft.com/office/officeart/2018/2/layout/IconVerticalSolidList"/>
    <dgm:cxn modelId="{35DD28AF-15BB-4606-A456-99A3BF1F863F}" type="presOf" srcId="{5F763A77-DA5B-48FB-9672-A45C38C3DE92}" destId="{6A481613-6DB4-4D9F-BEB8-81ADD79F4EB1}" srcOrd="0" destOrd="0" presId="urn:microsoft.com/office/officeart/2018/2/layout/IconVerticalSolidList"/>
    <dgm:cxn modelId="{FA3E4AB9-1242-40CE-974F-815AF0E52F34}" type="presOf" srcId="{ADAD0445-DBAC-443A-BFC7-EFF3CFCBA402}" destId="{DFFCE039-A6C0-4782-948C-87BD53C9ECBF}" srcOrd="0" destOrd="0" presId="urn:microsoft.com/office/officeart/2018/2/layout/IconVerticalSolidList"/>
    <dgm:cxn modelId="{61FEB2B9-F92E-4C3A-B6D1-0F70A3F63B5A}" srcId="{0CB83BE3-79D5-46C7-AE3B-37DCF4D1E058}" destId="{5F763A77-DA5B-48FB-9672-A45C38C3DE92}" srcOrd="2" destOrd="0" parTransId="{81F5D7AE-72BD-4A6B-8835-165DA324D082}" sibTransId="{E67ADC11-7EEE-451D-B047-38B864DAB1E6}"/>
    <dgm:cxn modelId="{6F30D4E8-B17B-415B-BEB1-D35610547A9C}" srcId="{0CB83BE3-79D5-46C7-AE3B-37DCF4D1E058}" destId="{F62A5B22-C81C-4A81-87A0-B18B69F3AE07}" srcOrd="3" destOrd="0" parTransId="{C285E194-0846-495F-9A9B-76D5D5E2C06D}" sibTransId="{406C85D7-F360-4F80-8B97-A434F7F09D8F}"/>
    <dgm:cxn modelId="{D31300F0-7F57-4FED-AA09-8F41C43762F7}" srcId="{0CB83BE3-79D5-46C7-AE3B-37DCF4D1E058}" destId="{4B514E99-AE1C-4D66-ACF9-4EE0F104DE60}" srcOrd="1" destOrd="0" parTransId="{FFBF2D88-1E76-452A-9059-0B315C61F846}" sibTransId="{197EE9E8-F0AF-4BB8-A1B3-23997DD7F65A}"/>
    <dgm:cxn modelId="{952C35F6-CAEB-4435-956C-AA7447D453D2}" srcId="{0CB83BE3-79D5-46C7-AE3B-37DCF4D1E058}" destId="{87FD98F7-E801-457D-8983-9BE1E3E6194B}" srcOrd="0" destOrd="0" parTransId="{E3CEAD77-5711-409C-9B68-66CA410D70E2}" sibTransId="{EA8DE7BA-D924-417F-9D85-1E0702C91089}"/>
    <dgm:cxn modelId="{5E90FF15-5703-4BC2-9E94-155FDC8E8180}" type="presParOf" srcId="{320AE1C6-082E-4DF6-9C2C-7E978DEF3B94}" destId="{E6C72050-F2C1-4CF1-8B4E-848F56BF88A7}" srcOrd="0" destOrd="0" presId="urn:microsoft.com/office/officeart/2018/2/layout/IconVerticalSolidList"/>
    <dgm:cxn modelId="{126EA1B7-248F-4522-A027-447962F307A6}" type="presParOf" srcId="{E6C72050-F2C1-4CF1-8B4E-848F56BF88A7}" destId="{F455C7DB-BF4C-40F0-851C-84B598076A29}" srcOrd="0" destOrd="0" presId="urn:microsoft.com/office/officeart/2018/2/layout/IconVerticalSolidList"/>
    <dgm:cxn modelId="{EFDA994E-1791-492B-A329-7A051EAEE45F}" type="presParOf" srcId="{E6C72050-F2C1-4CF1-8B4E-848F56BF88A7}" destId="{E0512DA5-0FF4-4DA2-BE28-293A5AA56101}" srcOrd="1" destOrd="0" presId="urn:microsoft.com/office/officeart/2018/2/layout/IconVerticalSolidList"/>
    <dgm:cxn modelId="{431242ED-B22F-487A-8575-96CCEE973CBB}" type="presParOf" srcId="{E6C72050-F2C1-4CF1-8B4E-848F56BF88A7}" destId="{F69E706B-E860-4499-92BF-309BD1E954DD}" srcOrd="2" destOrd="0" presId="urn:microsoft.com/office/officeart/2018/2/layout/IconVerticalSolidList"/>
    <dgm:cxn modelId="{F2818D20-D462-40AF-97BC-7A61F2FDA8AD}" type="presParOf" srcId="{E6C72050-F2C1-4CF1-8B4E-848F56BF88A7}" destId="{80361248-81F7-4B5E-B348-7BC5D636B4DD}" srcOrd="3" destOrd="0" presId="urn:microsoft.com/office/officeart/2018/2/layout/IconVerticalSolidList"/>
    <dgm:cxn modelId="{738166C9-93BC-43D7-9B1B-63B48460500A}" type="presParOf" srcId="{320AE1C6-082E-4DF6-9C2C-7E978DEF3B94}" destId="{99996DDE-E819-40C6-90E1-BEDBE2B27648}" srcOrd="1" destOrd="0" presId="urn:microsoft.com/office/officeart/2018/2/layout/IconVerticalSolidList"/>
    <dgm:cxn modelId="{33114E3F-3B7C-49FD-AF86-C3D0A6558C3F}" type="presParOf" srcId="{320AE1C6-082E-4DF6-9C2C-7E978DEF3B94}" destId="{3B507202-A32C-4C2E-A0D2-6BE2CE11B75E}" srcOrd="2" destOrd="0" presId="urn:microsoft.com/office/officeart/2018/2/layout/IconVerticalSolidList"/>
    <dgm:cxn modelId="{A982D908-5E7D-4579-8A3B-08B71E123A26}" type="presParOf" srcId="{3B507202-A32C-4C2E-A0D2-6BE2CE11B75E}" destId="{CB2FAA48-C8AB-4586-B9FC-3E14FEEC29E7}" srcOrd="0" destOrd="0" presId="urn:microsoft.com/office/officeart/2018/2/layout/IconVerticalSolidList"/>
    <dgm:cxn modelId="{7FC15DD2-0CDF-47DB-A90D-D14341AF5DC0}" type="presParOf" srcId="{3B507202-A32C-4C2E-A0D2-6BE2CE11B75E}" destId="{D401347D-C628-4B60-BBED-E852ABA145EA}" srcOrd="1" destOrd="0" presId="urn:microsoft.com/office/officeart/2018/2/layout/IconVerticalSolidList"/>
    <dgm:cxn modelId="{4DFE3255-6ACB-4F8C-8EF9-B10D1BBBBA6C}" type="presParOf" srcId="{3B507202-A32C-4C2E-A0D2-6BE2CE11B75E}" destId="{321133EE-7720-4A42-8EA2-8921F61E7594}" srcOrd="2" destOrd="0" presId="urn:microsoft.com/office/officeart/2018/2/layout/IconVerticalSolidList"/>
    <dgm:cxn modelId="{613C1238-EC7A-40A3-8C57-AD72D7E3E597}" type="presParOf" srcId="{3B507202-A32C-4C2E-A0D2-6BE2CE11B75E}" destId="{39DF7298-CC15-4C70-A6E7-704C554B5CD4}" srcOrd="3" destOrd="0" presId="urn:microsoft.com/office/officeart/2018/2/layout/IconVerticalSolidList"/>
    <dgm:cxn modelId="{0393693A-2B6B-4B21-816B-1A3A70A9EA5F}" type="presParOf" srcId="{320AE1C6-082E-4DF6-9C2C-7E978DEF3B94}" destId="{8CFCE75E-3EAE-4358-8D7C-12C2C2931F5B}" srcOrd="3" destOrd="0" presId="urn:microsoft.com/office/officeart/2018/2/layout/IconVerticalSolidList"/>
    <dgm:cxn modelId="{1DA91400-F384-49A3-AE3C-0826F86BDBB2}" type="presParOf" srcId="{320AE1C6-082E-4DF6-9C2C-7E978DEF3B94}" destId="{89716748-979E-47BA-A844-0E7F93964E78}" srcOrd="4" destOrd="0" presId="urn:microsoft.com/office/officeart/2018/2/layout/IconVerticalSolidList"/>
    <dgm:cxn modelId="{8A6F389E-32B5-44AC-820A-D9ADBA8BCA40}" type="presParOf" srcId="{89716748-979E-47BA-A844-0E7F93964E78}" destId="{ABD5B2F3-43E3-431E-A626-A801E837AEF3}" srcOrd="0" destOrd="0" presId="urn:microsoft.com/office/officeart/2018/2/layout/IconVerticalSolidList"/>
    <dgm:cxn modelId="{A82D7111-174E-4A73-9FC1-19A8EB210CB2}" type="presParOf" srcId="{89716748-979E-47BA-A844-0E7F93964E78}" destId="{B3675A21-9564-46A0-BB0D-7AB1E62C146A}" srcOrd="1" destOrd="0" presId="urn:microsoft.com/office/officeart/2018/2/layout/IconVerticalSolidList"/>
    <dgm:cxn modelId="{C40AA823-16D1-44B9-A70D-D67C61295D82}" type="presParOf" srcId="{89716748-979E-47BA-A844-0E7F93964E78}" destId="{F53EDCA1-6DB3-4FC1-9CD3-BAA2B9EF978A}" srcOrd="2" destOrd="0" presId="urn:microsoft.com/office/officeart/2018/2/layout/IconVerticalSolidList"/>
    <dgm:cxn modelId="{4F5ABFA1-A685-4070-8860-BF756464FF09}" type="presParOf" srcId="{89716748-979E-47BA-A844-0E7F93964E78}" destId="{6A481613-6DB4-4D9F-BEB8-81ADD79F4EB1}" srcOrd="3" destOrd="0" presId="urn:microsoft.com/office/officeart/2018/2/layout/IconVerticalSolidList"/>
    <dgm:cxn modelId="{DE74848F-3387-4AD3-ABD9-77C64D576813}" type="presParOf" srcId="{320AE1C6-082E-4DF6-9C2C-7E978DEF3B94}" destId="{97040F18-6D80-4B97-BB5E-04D411ED17D6}" srcOrd="5" destOrd="0" presId="urn:microsoft.com/office/officeart/2018/2/layout/IconVerticalSolidList"/>
    <dgm:cxn modelId="{BF275151-8475-49BF-9E41-51C464775432}" type="presParOf" srcId="{320AE1C6-082E-4DF6-9C2C-7E978DEF3B94}" destId="{892D4DE1-0F54-4D18-9BB6-AF1B8A345801}" srcOrd="6" destOrd="0" presId="urn:microsoft.com/office/officeart/2018/2/layout/IconVerticalSolidList"/>
    <dgm:cxn modelId="{7784AEF5-404D-4E10-BDC0-2AE52A3D1D41}" type="presParOf" srcId="{892D4DE1-0F54-4D18-9BB6-AF1B8A345801}" destId="{A214D889-5BB4-497E-B760-9B214B3060B7}" srcOrd="0" destOrd="0" presId="urn:microsoft.com/office/officeart/2018/2/layout/IconVerticalSolidList"/>
    <dgm:cxn modelId="{0BBF8B30-D224-49CF-BEFC-1FDFD3DFD10A}" type="presParOf" srcId="{892D4DE1-0F54-4D18-9BB6-AF1B8A345801}" destId="{32A49B09-CC1D-4F38-B13A-96CF1A456283}" srcOrd="1" destOrd="0" presId="urn:microsoft.com/office/officeart/2018/2/layout/IconVerticalSolidList"/>
    <dgm:cxn modelId="{38347E98-D442-451D-853B-A5B8D59F86D5}" type="presParOf" srcId="{892D4DE1-0F54-4D18-9BB6-AF1B8A345801}" destId="{2B8A0A78-9B2D-4564-AAF4-6F614514942E}" srcOrd="2" destOrd="0" presId="urn:microsoft.com/office/officeart/2018/2/layout/IconVerticalSolidList"/>
    <dgm:cxn modelId="{E8DC5D1F-8909-4DAE-A905-7301FF6AD89D}" type="presParOf" srcId="{892D4DE1-0F54-4D18-9BB6-AF1B8A345801}" destId="{847855B7-8A66-4F6C-AA83-1DCF99F1C8E8}" srcOrd="3" destOrd="0" presId="urn:microsoft.com/office/officeart/2018/2/layout/IconVerticalSolidList"/>
    <dgm:cxn modelId="{00860928-6045-433C-AC22-C089327860E0}" type="presParOf" srcId="{320AE1C6-082E-4DF6-9C2C-7E978DEF3B94}" destId="{B996B174-4618-460A-90D0-B480CE753537}" srcOrd="7" destOrd="0" presId="urn:microsoft.com/office/officeart/2018/2/layout/IconVerticalSolidList"/>
    <dgm:cxn modelId="{18CF6DFE-363D-48DE-A2CD-4D2F09E08313}" type="presParOf" srcId="{320AE1C6-082E-4DF6-9C2C-7E978DEF3B94}" destId="{83FFB791-1EC7-488A-8E0C-2043705FF2E7}" srcOrd="8" destOrd="0" presId="urn:microsoft.com/office/officeart/2018/2/layout/IconVerticalSolidList"/>
    <dgm:cxn modelId="{E954B4AD-65C4-4AFB-A397-BFAE523ACB4F}" type="presParOf" srcId="{83FFB791-1EC7-488A-8E0C-2043705FF2E7}" destId="{AEE938C8-028F-4140-8CAB-8476190C6C7A}" srcOrd="0" destOrd="0" presId="urn:microsoft.com/office/officeart/2018/2/layout/IconVerticalSolidList"/>
    <dgm:cxn modelId="{A7613E26-7AA3-4A94-A4B5-12DF4C53E6BC}" type="presParOf" srcId="{83FFB791-1EC7-488A-8E0C-2043705FF2E7}" destId="{6F4D3674-06D2-4EC8-8F95-45E5ADFBC9FE}" srcOrd="1" destOrd="0" presId="urn:microsoft.com/office/officeart/2018/2/layout/IconVerticalSolidList"/>
    <dgm:cxn modelId="{30BC2C55-2AF8-4D1E-8637-385CBFEF2F0A}" type="presParOf" srcId="{83FFB791-1EC7-488A-8E0C-2043705FF2E7}" destId="{66DF0934-3B4F-40C9-AB07-C5F917F2B5B8}" srcOrd="2" destOrd="0" presId="urn:microsoft.com/office/officeart/2018/2/layout/IconVerticalSolidList"/>
    <dgm:cxn modelId="{A15927F1-EE50-4523-BFED-454D3E4F3D15}" type="presParOf" srcId="{83FFB791-1EC7-488A-8E0C-2043705FF2E7}" destId="{DFFCE039-A6C0-4782-948C-87BD53C9ECB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17A4D2C-33C3-4B67-B881-BA791844EB6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66B47CD-A9A9-43CE-95FD-5FD2ABC0B1DC}">
      <dgm:prSet phldrT="[Text]"/>
      <dgm:spPr/>
      <dgm:t>
        <a:bodyPr/>
        <a:lstStyle/>
        <a:p>
          <a:pPr>
            <a:lnSpc>
              <a:spcPct val="100000"/>
            </a:lnSpc>
          </a:pPr>
          <a:r>
            <a:rPr lang="en-US"/>
            <a:t>The Trust processes applications after the deadline</a:t>
          </a:r>
        </a:p>
      </dgm:t>
    </dgm:pt>
    <dgm:pt modelId="{3D553D5C-0236-4C5C-B085-F09F8553DA12}" type="parTrans" cxnId="{0F5CE5C7-D335-4D33-8F41-486F63836228}">
      <dgm:prSet/>
      <dgm:spPr/>
      <dgm:t>
        <a:bodyPr/>
        <a:lstStyle/>
        <a:p>
          <a:endParaRPr lang="en-US"/>
        </a:p>
      </dgm:t>
    </dgm:pt>
    <dgm:pt modelId="{E584DA07-7091-4E43-99FD-D807FA3288EE}" type="sibTrans" cxnId="{0F5CE5C7-D335-4D33-8F41-486F63836228}">
      <dgm:prSet/>
      <dgm:spPr/>
      <dgm:t>
        <a:bodyPr/>
        <a:lstStyle/>
        <a:p>
          <a:endParaRPr lang="en-US"/>
        </a:p>
      </dgm:t>
    </dgm:pt>
    <dgm:pt modelId="{AE8F2544-2246-4065-BFC4-C8AA312F4525}">
      <dgm:prSet phldrT="[Text]"/>
      <dgm:spPr/>
      <dgm:t>
        <a:bodyPr/>
        <a:lstStyle/>
        <a:p>
          <a:pPr>
            <a:lnSpc>
              <a:spcPct val="100000"/>
            </a:lnSpc>
          </a:pPr>
          <a:r>
            <a:rPr lang="en-US"/>
            <a:t>The Technical Review Committee reviews the applications</a:t>
          </a:r>
        </a:p>
      </dgm:t>
    </dgm:pt>
    <dgm:pt modelId="{BE3F3F97-BB20-4861-9377-59C49A3C3C35}" type="parTrans" cxnId="{2B3F5507-7F14-4804-A646-F451FD45525F}">
      <dgm:prSet/>
      <dgm:spPr/>
      <dgm:t>
        <a:bodyPr/>
        <a:lstStyle/>
        <a:p>
          <a:endParaRPr lang="en-US"/>
        </a:p>
      </dgm:t>
    </dgm:pt>
    <dgm:pt modelId="{831AE04D-D3C0-4C5F-B404-075D1D2CE3C9}" type="sibTrans" cxnId="{2B3F5507-7F14-4804-A646-F451FD45525F}">
      <dgm:prSet/>
      <dgm:spPr/>
      <dgm:t>
        <a:bodyPr/>
        <a:lstStyle/>
        <a:p>
          <a:endParaRPr lang="en-US"/>
        </a:p>
      </dgm:t>
    </dgm:pt>
    <dgm:pt modelId="{88AE29F3-961A-4BE2-A278-4431C11704D6}">
      <dgm:prSet phldrT="[Text]"/>
      <dgm:spPr/>
      <dgm:t>
        <a:bodyPr/>
        <a:lstStyle/>
        <a:p>
          <a:pPr>
            <a:lnSpc>
              <a:spcPct val="100000"/>
            </a:lnSpc>
          </a:pPr>
          <a:r>
            <a:rPr lang="en-US"/>
            <a:t>The TRC ranks and scores all applications based on the criteria listed in the “Evaluation Criteria” section of the RFP and then meets to discuss the application merits. </a:t>
          </a:r>
        </a:p>
      </dgm:t>
    </dgm:pt>
    <dgm:pt modelId="{A988C789-BB3C-429B-ABB3-03A31D8A53D6}" type="parTrans" cxnId="{5D985A83-29F3-45B0-814A-94E560510B30}">
      <dgm:prSet/>
      <dgm:spPr/>
      <dgm:t>
        <a:bodyPr/>
        <a:lstStyle/>
        <a:p>
          <a:endParaRPr lang="en-US"/>
        </a:p>
      </dgm:t>
    </dgm:pt>
    <dgm:pt modelId="{35B8145A-3854-4875-931B-BE804E04D7A9}" type="sibTrans" cxnId="{5D985A83-29F3-45B0-814A-94E560510B30}">
      <dgm:prSet/>
      <dgm:spPr/>
      <dgm:t>
        <a:bodyPr/>
        <a:lstStyle/>
        <a:p>
          <a:endParaRPr lang="en-US"/>
        </a:p>
      </dgm:t>
    </dgm:pt>
    <dgm:pt modelId="{B61A15A2-F02E-4B51-9A3D-E86B7F6040E7}" type="pres">
      <dgm:prSet presAssocID="{F17A4D2C-33C3-4B67-B881-BA791844EB68}" presName="root" presStyleCnt="0">
        <dgm:presLayoutVars>
          <dgm:dir/>
          <dgm:resizeHandles val="exact"/>
        </dgm:presLayoutVars>
      </dgm:prSet>
      <dgm:spPr/>
    </dgm:pt>
    <dgm:pt modelId="{33408DD9-99B6-4389-8DD4-F0104EF8A112}" type="pres">
      <dgm:prSet presAssocID="{B66B47CD-A9A9-43CE-95FD-5FD2ABC0B1DC}" presName="compNode" presStyleCnt="0"/>
      <dgm:spPr/>
    </dgm:pt>
    <dgm:pt modelId="{A8AC17B7-0912-49E4-A641-1CFCB134BC35}" type="pres">
      <dgm:prSet presAssocID="{B66B47CD-A9A9-43CE-95FD-5FD2ABC0B1DC}" presName="bgRect" presStyleLbl="bgShp" presStyleIdx="0" presStyleCnt="3"/>
      <dgm:spPr/>
    </dgm:pt>
    <dgm:pt modelId="{76CB0E45-16B1-4B74-8CD7-5AF634D6A90B}" type="pres">
      <dgm:prSet presAssocID="{B66B47CD-A9A9-43CE-95FD-5FD2ABC0B1D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topwatch"/>
        </a:ext>
      </dgm:extLst>
    </dgm:pt>
    <dgm:pt modelId="{ABC7DE86-6883-439D-84ED-8A5F3FF835BB}" type="pres">
      <dgm:prSet presAssocID="{B66B47CD-A9A9-43CE-95FD-5FD2ABC0B1DC}" presName="spaceRect" presStyleCnt="0"/>
      <dgm:spPr/>
    </dgm:pt>
    <dgm:pt modelId="{FC751941-593B-4BE3-8D7C-BD074273C74B}" type="pres">
      <dgm:prSet presAssocID="{B66B47CD-A9A9-43CE-95FD-5FD2ABC0B1DC}" presName="parTx" presStyleLbl="revTx" presStyleIdx="0" presStyleCnt="3">
        <dgm:presLayoutVars>
          <dgm:chMax val="0"/>
          <dgm:chPref val="0"/>
        </dgm:presLayoutVars>
      </dgm:prSet>
      <dgm:spPr/>
    </dgm:pt>
    <dgm:pt modelId="{B7255004-1A06-46E6-84E9-6A2008B016CD}" type="pres">
      <dgm:prSet presAssocID="{E584DA07-7091-4E43-99FD-D807FA3288EE}" presName="sibTrans" presStyleCnt="0"/>
      <dgm:spPr/>
    </dgm:pt>
    <dgm:pt modelId="{3738E930-108F-4912-ACE7-875465ED9AB2}" type="pres">
      <dgm:prSet presAssocID="{AE8F2544-2246-4065-BFC4-C8AA312F4525}" presName="compNode" presStyleCnt="0"/>
      <dgm:spPr/>
    </dgm:pt>
    <dgm:pt modelId="{AF0CAA1D-9D79-4081-83BE-346639BA30F6}" type="pres">
      <dgm:prSet presAssocID="{AE8F2544-2246-4065-BFC4-C8AA312F4525}" presName="bgRect" presStyleLbl="bgShp" presStyleIdx="1" presStyleCnt="3"/>
      <dgm:spPr/>
    </dgm:pt>
    <dgm:pt modelId="{0EBD61CA-D3B9-4271-BD8C-33A4119F0295}" type="pres">
      <dgm:prSet presAssocID="{AE8F2544-2246-4065-BFC4-C8AA312F452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280B5769-B3DB-4F2A-AF90-998F82D21D00}" type="pres">
      <dgm:prSet presAssocID="{AE8F2544-2246-4065-BFC4-C8AA312F4525}" presName="spaceRect" presStyleCnt="0"/>
      <dgm:spPr/>
    </dgm:pt>
    <dgm:pt modelId="{315E125D-3720-4F6D-AD5D-D521952FBC47}" type="pres">
      <dgm:prSet presAssocID="{AE8F2544-2246-4065-BFC4-C8AA312F4525}" presName="parTx" presStyleLbl="revTx" presStyleIdx="1" presStyleCnt="3">
        <dgm:presLayoutVars>
          <dgm:chMax val="0"/>
          <dgm:chPref val="0"/>
        </dgm:presLayoutVars>
      </dgm:prSet>
      <dgm:spPr/>
    </dgm:pt>
    <dgm:pt modelId="{E79387E3-1499-4D6E-8EB6-0CD2A35CFCC1}" type="pres">
      <dgm:prSet presAssocID="{831AE04D-D3C0-4C5F-B404-075D1D2CE3C9}" presName="sibTrans" presStyleCnt="0"/>
      <dgm:spPr/>
    </dgm:pt>
    <dgm:pt modelId="{1BFEAE4E-3A30-4FF8-A48F-F1F40DED5527}" type="pres">
      <dgm:prSet presAssocID="{88AE29F3-961A-4BE2-A278-4431C11704D6}" presName="compNode" presStyleCnt="0"/>
      <dgm:spPr/>
    </dgm:pt>
    <dgm:pt modelId="{3F47A4F9-5B44-4FB9-8119-C88B2830D64B}" type="pres">
      <dgm:prSet presAssocID="{88AE29F3-961A-4BE2-A278-4431C11704D6}" presName="bgRect" presStyleLbl="bgShp" presStyleIdx="2" presStyleCnt="3"/>
      <dgm:spPr/>
    </dgm:pt>
    <dgm:pt modelId="{BE90A973-8DF4-412B-8F5B-5D832FC39766}" type="pres">
      <dgm:prSet presAssocID="{88AE29F3-961A-4BE2-A278-4431C11704D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resentation with Checklist"/>
        </a:ext>
      </dgm:extLst>
    </dgm:pt>
    <dgm:pt modelId="{6E1ABE29-89FD-4573-A74D-27CC4E7634C5}" type="pres">
      <dgm:prSet presAssocID="{88AE29F3-961A-4BE2-A278-4431C11704D6}" presName="spaceRect" presStyleCnt="0"/>
      <dgm:spPr/>
    </dgm:pt>
    <dgm:pt modelId="{41063BF2-0D94-4DE9-AE87-46EC15B2D6C3}" type="pres">
      <dgm:prSet presAssocID="{88AE29F3-961A-4BE2-A278-4431C11704D6}" presName="parTx" presStyleLbl="revTx" presStyleIdx="2" presStyleCnt="3">
        <dgm:presLayoutVars>
          <dgm:chMax val="0"/>
          <dgm:chPref val="0"/>
        </dgm:presLayoutVars>
      </dgm:prSet>
      <dgm:spPr/>
    </dgm:pt>
  </dgm:ptLst>
  <dgm:cxnLst>
    <dgm:cxn modelId="{2B3F5507-7F14-4804-A646-F451FD45525F}" srcId="{F17A4D2C-33C3-4B67-B881-BA791844EB68}" destId="{AE8F2544-2246-4065-BFC4-C8AA312F4525}" srcOrd="1" destOrd="0" parTransId="{BE3F3F97-BB20-4861-9377-59C49A3C3C35}" sibTransId="{831AE04D-D3C0-4C5F-B404-075D1D2CE3C9}"/>
    <dgm:cxn modelId="{5D985A83-29F3-45B0-814A-94E560510B30}" srcId="{F17A4D2C-33C3-4B67-B881-BA791844EB68}" destId="{88AE29F3-961A-4BE2-A278-4431C11704D6}" srcOrd="2" destOrd="0" parTransId="{A988C789-BB3C-429B-ABB3-03A31D8A53D6}" sibTransId="{35B8145A-3854-4875-931B-BE804E04D7A9}"/>
    <dgm:cxn modelId="{90794192-7690-4F95-9A47-4397CF7922C3}" type="presOf" srcId="{B66B47CD-A9A9-43CE-95FD-5FD2ABC0B1DC}" destId="{FC751941-593B-4BE3-8D7C-BD074273C74B}" srcOrd="0" destOrd="0" presId="urn:microsoft.com/office/officeart/2018/2/layout/IconVerticalSolidList"/>
    <dgm:cxn modelId="{0F5CE5C7-D335-4D33-8F41-486F63836228}" srcId="{F17A4D2C-33C3-4B67-B881-BA791844EB68}" destId="{B66B47CD-A9A9-43CE-95FD-5FD2ABC0B1DC}" srcOrd="0" destOrd="0" parTransId="{3D553D5C-0236-4C5C-B085-F09F8553DA12}" sibTransId="{E584DA07-7091-4E43-99FD-D807FA3288EE}"/>
    <dgm:cxn modelId="{BF16E7C9-5391-42BC-8907-8E71FD783AB6}" type="presOf" srcId="{88AE29F3-961A-4BE2-A278-4431C11704D6}" destId="{41063BF2-0D94-4DE9-AE87-46EC15B2D6C3}" srcOrd="0" destOrd="0" presId="urn:microsoft.com/office/officeart/2018/2/layout/IconVerticalSolidList"/>
    <dgm:cxn modelId="{931824E1-4A1B-4ABD-8A95-7AEA362B2A6C}" type="presOf" srcId="{F17A4D2C-33C3-4B67-B881-BA791844EB68}" destId="{B61A15A2-F02E-4B51-9A3D-E86B7F6040E7}" srcOrd="0" destOrd="0" presId="urn:microsoft.com/office/officeart/2018/2/layout/IconVerticalSolidList"/>
    <dgm:cxn modelId="{E5980CEB-4693-45BD-86F7-F1A7D0501E04}" type="presOf" srcId="{AE8F2544-2246-4065-BFC4-C8AA312F4525}" destId="{315E125D-3720-4F6D-AD5D-D521952FBC47}" srcOrd="0" destOrd="0" presId="urn:microsoft.com/office/officeart/2018/2/layout/IconVerticalSolidList"/>
    <dgm:cxn modelId="{73DD67CF-0E30-479E-A2E8-FE6B7142E6EE}" type="presParOf" srcId="{B61A15A2-F02E-4B51-9A3D-E86B7F6040E7}" destId="{33408DD9-99B6-4389-8DD4-F0104EF8A112}" srcOrd="0" destOrd="0" presId="urn:microsoft.com/office/officeart/2018/2/layout/IconVerticalSolidList"/>
    <dgm:cxn modelId="{D46776BB-E7D6-42F8-A293-FAF1C5B9C1FA}" type="presParOf" srcId="{33408DD9-99B6-4389-8DD4-F0104EF8A112}" destId="{A8AC17B7-0912-49E4-A641-1CFCB134BC35}" srcOrd="0" destOrd="0" presId="urn:microsoft.com/office/officeart/2018/2/layout/IconVerticalSolidList"/>
    <dgm:cxn modelId="{2A24BAEA-C2E4-4AF5-A8FD-C68E025CAF46}" type="presParOf" srcId="{33408DD9-99B6-4389-8DD4-F0104EF8A112}" destId="{76CB0E45-16B1-4B74-8CD7-5AF634D6A90B}" srcOrd="1" destOrd="0" presId="urn:microsoft.com/office/officeart/2018/2/layout/IconVerticalSolidList"/>
    <dgm:cxn modelId="{D5558754-DEEE-440D-BF26-36CCE035ABB5}" type="presParOf" srcId="{33408DD9-99B6-4389-8DD4-F0104EF8A112}" destId="{ABC7DE86-6883-439D-84ED-8A5F3FF835BB}" srcOrd="2" destOrd="0" presId="urn:microsoft.com/office/officeart/2018/2/layout/IconVerticalSolidList"/>
    <dgm:cxn modelId="{900E56C6-F84A-4AB0-84FC-BCABFA2DA4F4}" type="presParOf" srcId="{33408DD9-99B6-4389-8DD4-F0104EF8A112}" destId="{FC751941-593B-4BE3-8D7C-BD074273C74B}" srcOrd="3" destOrd="0" presId="urn:microsoft.com/office/officeart/2018/2/layout/IconVerticalSolidList"/>
    <dgm:cxn modelId="{96011F9B-169A-4B52-8785-3CB6557A9D79}" type="presParOf" srcId="{B61A15A2-F02E-4B51-9A3D-E86B7F6040E7}" destId="{B7255004-1A06-46E6-84E9-6A2008B016CD}" srcOrd="1" destOrd="0" presId="urn:microsoft.com/office/officeart/2018/2/layout/IconVerticalSolidList"/>
    <dgm:cxn modelId="{14A575E6-F382-4E45-9D73-556F366A3E32}" type="presParOf" srcId="{B61A15A2-F02E-4B51-9A3D-E86B7F6040E7}" destId="{3738E930-108F-4912-ACE7-875465ED9AB2}" srcOrd="2" destOrd="0" presId="urn:microsoft.com/office/officeart/2018/2/layout/IconVerticalSolidList"/>
    <dgm:cxn modelId="{AFED8404-3C83-4EFA-9520-8230EE0EEEF6}" type="presParOf" srcId="{3738E930-108F-4912-ACE7-875465ED9AB2}" destId="{AF0CAA1D-9D79-4081-83BE-346639BA30F6}" srcOrd="0" destOrd="0" presId="urn:microsoft.com/office/officeart/2018/2/layout/IconVerticalSolidList"/>
    <dgm:cxn modelId="{5203746A-3AD7-471B-91D3-A2101E93E65E}" type="presParOf" srcId="{3738E930-108F-4912-ACE7-875465ED9AB2}" destId="{0EBD61CA-D3B9-4271-BD8C-33A4119F0295}" srcOrd="1" destOrd="0" presId="urn:microsoft.com/office/officeart/2018/2/layout/IconVerticalSolidList"/>
    <dgm:cxn modelId="{CB84DE2C-DBB2-42C2-A7DE-845B2AB13D92}" type="presParOf" srcId="{3738E930-108F-4912-ACE7-875465ED9AB2}" destId="{280B5769-B3DB-4F2A-AF90-998F82D21D00}" srcOrd="2" destOrd="0" presId="urn:microsoft.com/office/officeart/2018/2/layout/IconVerticalSolidList"/>
    <dgm:cxn modelId="{B25BF16C-19D8-439C-943C-84088035A182}" type="presParOf" srcId="{3738E930-108F-4912-ACE7-875465ED9AB2}" destId="{315E125D-3720-4F6D-AD5D-D521952FBC47}" srcOrd="3" destOrd="0" presId="urn:microsoft.com/office/officeart/2018/2/layout/IconVerticalSolidList"/>
    <dgm:cxn modelId="{0F6B0DB3-DE1B-40EA-A3FC-296F3D7BA4E1}" type="presParOf" srcId="{B61A15A2-F02E-4B51-9A3D-E86B7F6040E7}" destId="{E79387E3-1499-4D6E-8EB6-0CD2A35CFCC1}" srcOrd="3" destOrd="0" presId="urn:microsoft.com/office/officeart/2018/2/layout/IconVerticalSolidList"/>
    <dgm:cxn modelId="{59AA51BF-361C-4C39-8C73-10799C009853}" type="presParOf" srcId="{B61A15A2-F02E-4B51-9A3D-E86B7F6040E7}" destId="{1BFEAE4E-3A30-4FF8-A48F-F1F40DED5527}" srcOrd="4" destOrd="0" presId="urn:microsoft.com/office/officeart/2018/2/layout/IconVerticalSolidList"/>
    <dgm:cxn modelId="{29ED675E-6536-42F8-98FA-5C9FA0608DB8}" type="presParOf" srcId="{1BFEAE4E-3A30-4FF8-A48F-F1F40DED5527}" destId="{3F47A4F9-5B44-4FB9-8119-C88B2830D64B}" srcOrd="0" destOrd="0" presId="urn:microsoft.com/office/officeart/2018/2/layout/IconVerticalSolidList"/>
    <dgm:cxn modelId="{6B0987BD-273B-483F-9C96-E43657F3E5B2}" type="presParOf" srcId="{1BFEAE4E-3A30-4FF8-A48F-F1F40DED5527}" destId="{BE90A973-8DF4-412B-8F5B-5D832FC39766}" srcOrd="1" destOrd="0" presId="urn:microsoft.com/office/officeart/2018/2/layout/IconVerticalSolidList"/>
    <dgm:cxn modelId="{7E775D00-971A-458F-9DF3-992D9311998F}" type="presParOf" srcId="{1BFEAE4E-3A30-4FF8-A48F-F1F40DED5527}" destId="{6E1ABE29-89FD-4573-A74D-27CC4E7634C5}" srcOrd="2" destOrd="0" presId="urn:microsoft.com/office/officeart/2018/2/layout/IconVerticalSolidList"/>
    <dgm:cxn modelId="{DF16833B-CCEE-4EB5-A558-C732904C46FC}" type="presParOf" srcId="{1BFEAE4E-3A30-4FF8-A48F-F1F40DED5527}" destId="{41063BF2-0D94-4DE9-AE87-46EC15B2D6C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78935F-0CEF-47E5-8715-461900A6D26F}">
      <dsp:nvSpPr>
        <dsp:cNvPr id="0" name=""/>
        <dsp:cNvSpPr/>
      </dsp:nvSpPr>
      <dsp:spPr>
        <a:xfrm>
          <a:off x="0" y="6334369"/>
          <a:ext cx="3169548" cy="1039206"/>
        </a:xfrm>
        <a:prstGeom prst="rect">
          <a:avLst/>
        </a:prstGeom>
        <a:solidFill>
          <a:schemeClr val="accent1">
            <a:alpha val="9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5418" tIns="199136" rIns="225418" bIns="199136" numCol="1" spcCol="1270" anchor="ctr" anchorCtr="0">
          <a:noAutofit/>
        </a:bodyPr>
        <a:lstStyle/>
        <a:p>
          <a:pPr marL="0" lvl="0" indent="0" algn="ctr" defTabSz="1244600">
            <a:lnSpc>
              <a:spcPct val="90000"/>
            </a:lnSpc>
            <a:spcBef>
              <a:spcPct val="0"/>
            </a:spcBef>
            <a:spcAft>
              <a:spcPct val="35000"/>
            </a:spcAft>
            <a:buNone/>
          </a:pPr>
          <a:r>
            <a:rPr lang="en-US" sz="2800" kern="1200">
              <a:latin typeface="Poppins" panose="00000500000000000000" pitchFamily="2" charset="0"/>
              <a:cs typeface="Poppins" panose="00000500000000000000" pitchFamily="2" charset="0"/>
            </a:rPr>
            <a:t>Submit</a:t>
          </a:r>
        </a:p>
      </dsp:txBody>
      <dsp:txXfrm>
        <a:off x="0" y="6334369"/>
        <a:ext cx="3169548" cy="1039206"/>
      </dsp:txXfrm>
    </dsp:sp>
    <dsp:sp modelId="{4964B0CB-D89C-4478-A9F6-EC5FDECA00F3}">
      <dsp:nvSpPr>
        <dsp:cNvPr id="0" name=""/>
        <dsp:cNvSpPr/>
      </dsp:nvSpPr>
      <dsp:spPr>
        <a:xfrm>
          <a:off x="3169547" y="6337892"/>
          <a:ext cx="9508644" cy="1039206"/>
        </a:xfrm>
        <a:prstGeom prst="rect">
          <a:avLst/>
        </a:prstGeom>
        <a:solidFill>
          <a:schemeClr val="accent1">
            <a:alpha val="90000"/>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880" tIns="228600" rIns="192880" bIns="22860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Poppins" panose="00000500000000000000" pitchFamily="2" charset="0"/>
              <a:cs typeface="Poppins" panose="00000500000000000000" pitchFamily="2" charset="0"/>
            </a:rPr>
            <a:t>Submit application</a:t>
          </a:r>
        </a:p>
      </dsp:txBody>
      <dsp:txXfrm>
        <a:off x="3169547" y="6337892"/>
        <a:ext cx="9508644" cy="1039206"/>
      </dsp:txXfrm>
    </dsp:sp>
    <dsp:sp modelId="{3B598DE4-1795-45FF-9217-459AE749B539}">
      <dsp:nvSpPr>
        <dsp:cNvPr id="0" name=""/>
        <dsp:cNvSpPr/>
      </dsp:nvSpPr>
      <dsp:spPr>
        <a:xfrm rot="10800000">
          <a:off x="0" y="4751658"/>
          <a:ext cx="3169548" cy="1598298"/>
        </a:xfrm>
        <a:prstGeom prst="upArrowCallout">
          <a:avLst>
            <a:gd name="adj1" fmla="val 5000"/>
            <a:gd name="adj2" fmla="val 10000"/>
            <a:gd name="adj3" fmla="val 15000"/>
            <a:gd name="adj4" fmla="val 64977"/>
          </a:avLst>
        </a:prstGeom>
        <a:solidFill>
          <a:schemeClr val="accent1">
            <a:alpha val="90000"/>
            <a:hueOff val="0"/>
            <a:satOff val="0"/>
            <a:lumOff val="0"/>
            <a:alphaOff val="-10000"/>
          </a:schemeClr>
        </a:solidFill>
        <a:ln w="25400" cap="flat" cmpd="sng" algn="ctr">
          <a:solidFill>
            <a:schemeClr val="accent1">
              <a:alpha val="90000"/>
              <a:hueOff val="0"/>
              <a:satOff val="0"/>
              <a:lumOff val="0"/>
              <a:alphaOff val="-1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5418" tIns="199136" rIns="225418" bIns="199136"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Poppins" panose="00000500000000000000" pitchFamily="2" charset="0"/>
              <a:cs typeface="Poppins" panose="00000500000000000000" pitchFamily="2" charset="0"/>
            </a:rPr>
            <a:t>Obtain</a:t>
          </a:r>
        </a:p>
      </dsp:txBody>
      <dsp:txXfrm rot="-10800000">
        <a:off x="0" y="4751658"/>
        <a:ext cx="3169548" cy="1038894"/>
      </dsp:txXfrm>
    </dsp:sp>
    <dsp:sp modelId="{10157FAD-DD9F-473E-B1C5-A839D3690435}">
      <dsp:nvSpPr>
        <dsp:cNvPr id="0" name=""/>
        <dsp:cNvSpPr/>
      </dsp:nvSpPr>
      <dsp:spPr>
        <a:xfrm>
          <a:off x="3169547" y="4755190"/>
          <a:ext cx="9508644" cy="1038894"/>
        </a:xfrm>
        <a:prstGeom prst="rect">
          <a:avLst/>
        </a:prstGeom>
        <a:solidFill>
          <a:schemeClr val="accent1">
            <a:alpha val="90000"/>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880" tIns="228600" rIns="192880" bIns="22860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Poppins" panose="00000500000000000000" pitchFamily="2" charset="0"/>
              <a:cs typeface="Poppins" panose="00000500000000000000" pitchFamily="2" charset="0"/>
            </a:rPr>
            <a:t>Obtain supporting documents and letters of commitment from partners</a:t>
          </a:r>
        </a:p>
      </dsp:txBody>
      <dsp:txXfrm>
        <a:off x="3169547" y="4755190"/>
        <a:ext cx="9508644" cy="1038894"/>
      </dsp:txXfrm>
    </dsp:sp>
    <dsp:sp modelId="{EDF3DB39-D61C-4169-B2E1-31070267D288}">
      <dsp:nvSpPr>
        <dsp:cNvPr id="0" name=""/>
        <dsp:cNvSpPr/>
      </dsp:nvSpPr>
      <dsp:spPr>
        <a:xfrm rot="10800000">
          <a:off x="0" y="3168947"/>
          <a:ext cx="3169548" cy="1598298"/>
        </a:xfrm>
        <a:prstGeom prst="upArrowCallout">
          <a:avLst>
            <a:gd name="adj1" fmla="val 5000"/>
            <a:gd name="adj2" fmla="val 10000"/>
            <a:gd name="adj3" fmla="val 15000"/>
            <a:gd name="adj4" fmla="val 64977"/>
          </a:avLst>
        </a:prstGeom>
        <a:solidFill>
          <a:schemeClr val="accent1">
            <a:alpha val="90000"/>
            <a:hueOff val="0"/>
            <a:satOff val="0"/>
            <a:lumOff val="0"/>
            <a:alphaOff val="-20000"/>
          </a:schemeClr>
        </a:solidFill>
        <a:ln w="25400" cap="flat" cmpd="sng" algn="ctr">
          <a:solidFill>
            <a:schemeClr val="accent1">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5418" tIns="199136" rIns="225418" bIns="199136"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Poppins" panose="00000500000000000000" pitchFamily="2" charset="0"/>
              <a:cs typeface="Poppins" panose="00000500000000000000" pitchFamily="2" charset="0"/>
            </a:rPr>
            <a:t>Schedule</a:t>
          </a:r>
        </a:p>
      </dsp:txBody>
      <dsp:txXfrm rot="-10800000">
        <a:off x="0" y="3168947"/>
        <a:ext cx="3169548" cy="1038894"/>
      </dsp:txXfrm>
    </dsp:sp>
    <dsp:sp modelId="{D2044AFC-EF24-4C56-8754-C7589933DB24}">
      <dsp:nvSpPr>
        <dsp:cNvPr id="0" name=""/>
        <dsp:cNvSpPr/>
      </dsp:nvSpPr>
      <dsp:spPr>
        <a:xfrm>
          <a:off x="3169547" y="3168947"/>
          <a:ext cx="9508644" cy="1038894"/>
        </a:xfrm>
        <a:prstGeom prst="rect">
          <a:avLst/>
        </a:prstGeom>
        <a:solidFill>
          <a:schemeClr val="accent1">
            <a:alpha val="90000"/>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880" tIns="228600" rIns="192880" bIns="22860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Poppins" panose="00000500000000000000" pitchFamily="2" charset="0"/>
              <a:cs typeface="Poppins" panose="00000500000000000000" pitchFamily="2" charset="0"/>
            </a:rPr>
            <a:t>Schedule a meeting with funders, if necessary, and send draft narrative/documents.</a:t>
          </a:r>
        </a:p>
      </dsp:txBody>
      <dsp:txXfrm>
        <a:off x="3169547" y="3168947"/>
        <a:ext cx="9508644" cy="1038894"/>
      </dsp:txXfrm>
    </dsp:sp>
    <dsp:sp modelId="{AEA88761-DD7A-43BC-AFA1-5B39D76B4A90}">
      <dsp:nvSpPr>
        <dsp:cNvPr id="0" name=""/>
        <dsp:cNvSpPr/>
      </dsp:nvSpPr>
      <dsp:spPr>
        <a:xfrm rot="10800000">
          <a:off x="0" y="1586237"/>
          <a:ext cx="3169548" cy="1598298"/>
        </a:xfrm>
        <a:prstGeom prst="upArrowCallout">
          <a:avLst>
            <a:gd name="adj1" fmla="val 5000"/>
            <a:gd name="adj2" fmla="val 10000"/>
            <a:gd name="adj3" fmla="val 15000"/>
            <a:gd name="adj4" fmla="val 64977"/>
          </a:avLst>
        </a:prstGeom>
        <a:solidFill>
          <a:schemeClr val="accent1">
            <a:alpha val="90000"/>
            <a:hueOff val="0"/>
            <a:satOff val="0"/>
            <a:lumOff val="0"/>
            <a:alphaOff val="-30000"/>
          </a:schemeClr>
        </a:solidFill>
        <a:ln w="25400" cap="flat" cmpd="sng" algn="ctr">
          <a:solidFill>
            <a:schemeClr val="accent1">
              <a:alpha val="90000"/>
              <a:hueOff val="0"/>
              <a:satOff val="0"/>
              <a:lumOff val="0"/>
              <a:alphaOff val="-3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5418" tIns="199136" rIns="225418" bIns="199136"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Poppins" panose="00000500000000000000" pitchFamily="2" charset="0"/>
              <a:cs typeface="Poppins" panose="00000500000000000000" pitchFamily="2" charset="0"/>
            </a:rPr>
            <a:t>Partners</a:t>
          </a:r>
        </a:p>
      </dsp:txBody>
      <dsp:txXfrm rot="-10800000">
        <a:off x="0" y="1586237"/>
        <a:ext cx="3169548" cy="1038894"/>
      </dsp:txXfrm>
    </dsp:sp>
    <dsp:sp modelId="{3CA5A4CC-48AB-4BA8-8F37-6E00A2E7A30E}">
      <dsp:nvSpPr>
        <dsp:cNvPr id="0" name=""/>
        <dsp:cNvSpPr/>
      </dsp:nvSpPr>
      <dsp:spPr>
        <a:xfrm>
          <a:off x="3169547" y="1586237"/>
          <a:ext cx="9508644" cy="1038894"/>
        </a:xfrm>
        <a:prstGeom prst="rect">
          <a:avLst/>
        </a:prstGeom>
        <a:solidFill>
          <a:schemeClr val="accent1">
            <a:alpha val="90000"/>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880" tIns="254000" rIns="192880" bIns="2540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Poppins" panose="00000500000000000000" pitchFamily="2" charset="0"/>
              <a:cs typeface="Poppins" panose="00000500000000000000" pitchFamily="2" charset="0"/>
            </a:rPr>
            <a:t>Bring together the right partners</a:t>
          </a:r>
        </a:p>
      </dsp:txBody>
      <dsp:txXfrm>
        <a:off x="3169547" y="1586237"/>
        <a:ext cx="9508644" cy="1038894"/>
      </dsp:txXfrm>
    </dsp:sp>
    <dsp:sp modelId="{FA527C4F-23E0-449F-93D4-838BCA0EDD9C}">
      <dsp:nvSpPr>
        <dsp:cNvPr id="0" name=""/>
        <dsp:cNvSpPr/>
      </dsp:nvSpPr>
      <dsp:spPr>
        <a:xfrm rot="10800000">
          <a:off x="0" y="3526"/>
          <a:ext cx="3169548" cy="1598298"/>
        </a:xfrm>
        <a:prstGeom prst="upArrowCallout">
          <a:avLst>
            <a:gd name="adj1" fmla="val 5000"/>
            <a:gd name="adj2" fmla="val 10000"/>
            <a:gd name="adj3" fmla="val 15000"/>
            <a:gd name="adj4" fmla="val 64977"/>
          </a:avLst>
        </a:prstGeom>
        <a:solidFill>
          <a:schemeClr val="accent1">
            <a:alpha val="90000"/>
            <a:hueOff val="0"/>
            <a:satOff val="0"/>
            <a:lumOff val="0"/>
            <a:alphaOff val="-40000"/>
          </a:schemeClr>
        </a:solidFill>
        <a:ln w="25400" cap="flat" cmpd="sng" algn="ctr">
          <a:solidFill>
            <a:schemeClr val="accent1">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5418" tIns="199136" rIns="225418" bIns="199136" numCol="1" spcCol="1270" anchor="ctr" anchorCtr="0">
          <a:noAutofit/>
        </a:bodyPr>
        <a:lstStyle/>
        <a:p>
          <a:pPr marL="0" lvl="0" indent="0" algn="ctr" defTabSz="1244600">
            <a:lnSpc>
              <a:spcPct val="90000"/>
            </a:lnSpc>
            <a:spcBef>
              <a:spcPct val="0"/>
            </a:spcBef>
            <a:spcAft>
              <a:spcPct val="35000"/>
            </a:spcAft>
            <a:buNone/>
          </a:pPr>
          <a:r>
            <a:rPr lang="en-US" sz="2800" kern="1200">
              <a:latin typeface="Poppins" panose="00000500000000000000" pitchFamily="2" charset="0"/>
              <a:cs typeface="Poppins" panose="00000500000000000000" pitchFamily="2" charset="0"/>
            </a:rPr>
            <a:t>Read</a:t>
          </a:r>
        </a:p>
      </dsp:txBody>
      <dsp:txXfrm rot="-10800000">
        <a:off x="0" y="3526"/>
        <a:ext cx="3169548" cy="1038894"/>
      </dsp:txXfrm>
    </dsp:sp>
    <dsp:sp modelId="{BC09448C-F107-4922-BE97-509E322FE371}">
      <dsp:nvSpPr>
        <dsp:cNvPr id="0" name=""/>
        <dsp:cNvSpPr/>
      </dsp:nvSpPr>
      <dsp:spPr>
        <a:xfrm>
          <a:off x="3169547" y="3526"/>
          <a:ext cx="9508644" cy="1038894"/>
        </a:xfrm>
        <a:prstGeom prst="rect">
          <a:avLst/>
        </a:prstGeom>
        <a:solidFill>
          <a:schemeClr val="accent1">
            <a:alpha val="90000"/>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880" tIns="228600" rIns="192880" bIns="22860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Poppins" panose="00000500000000000000" pitchFamily="2" charset="0"/>
              <a:cs typeface="Poppins" panose="00000500000000000000" pitchFamily="2" charset="0"/>
            </a:rPr>
            <a:t>Read the Request for Applications (RFA) </a:t>
          </a:r>
        </a:p>
        <a:p>
          <a:pPr marL="0" lvl="0" indent="0" algn="l" defTabSz="800100">
            <a:lnSpc>
              <a:spcPct val="90000"/>
            </a:lnSpc>
            <a:spcBef>
              <a:spcPct val="0"/>
            </a:spcBef>
            <a:spcAft>
              <a:spcPct val="35000"/>
            </a:spcAft>
            <a:buNone/>
          </a:pPr>
          <a:r>
            <a:rPr lang="en-US" sz="1800" kern="1200" dirty="0">
              <a:latin typeface="Poppins" panose="00000500000000000000" pitchFamily="2" charset="0"/>
              <a:cs typeface="Poppins" panose="00000500000000000000" pitchFamily="2" charset="0"/>
            </a:rPr>
            <a:t>(includes project areas, required narrative questions, and scoring criteria)</a:t>
          </a:r>
        </a:p>
      </dsp:txBody>
      <dsp:txXfrm>
        <a:off x="3169547" y="3526"/>
        <a:ext cx="9508644" cy="10388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55C7DB-BF4C-40F0-851C-84B598076A29}">
      <dsp:nvSpPr>
        <dsp:cNvPr id="0" name=""/>
        <dsp:cNvSpPr/>
      </dsp:nvSpPr>
      <dsp:spPr>
        <a:xfrm>
          <a:off x="0" y="26690"/>
          <a:ext cx="11508583" cy="112231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512DA5-0FF4-4DA2-BE28-293A5AA56101}">
      <dsp:nvSpPr>
        <dsp:cNvPr id="0" name=""/>
        <dsp:cNvSpPr/>
      </dsp:nvSpPr>
      <dsp:spPr>
        <a:xfrm>
          <a:off x="55857" y="111"/>
          <a:ext cx="1184559" cy="11754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0361248-81F7-4B5E-B348-7BC5D636B4DD}">
      <dsp:nvSpPr>
        <dsp:cNvPr id="0" name=""/>
        <dsp:cNvSpPr/>
      </dsp:nvSpPr>
      <dsp:spPr>
        <a:xfrm>
          <a:off x="1296274" y="0"/>
          <a:ext cx="10212308" cy="1122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778" tIns="118778" rIns="118778" bIns="118778"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Poppins" panose="00000500000000000000" pitchFamily="2" charset="0"/>
              <a:cs typeface="Poppins" panose="00000500000000000000" pitchFamily="2" charset="0"/>
            </a:rPr>
            <a:t>Staff time to support project-related tasks</a:t>
          </a:r>
        </a:p>
      </dsp:txBody>
      <dsp:txXfrm>
        <a:off x="1296274" y="0"/>
        <a:ext cx="10212308" cy="1122315"/>
      </dsp:txXfrm>
    </dsp:sp>
    <dsp:sp modelId="{CB2FAA48-C8AB-4586-B9FC-3E14FEEC29E7}">
      <dsp:nvSpPr>
        <dsp:cNvPr id="0" name=""/>
        <dsp:cNvSpPr/>
      </dsp:nvSpPr>
      <dsp:spPr>
        <a:xfrm>
          <a:off x="0" y="1457521"/>
          <a:ext cx="11508583" cy="18002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01347D-C628-4B60-BBED-E852ABA145EA}">
      <dsp:nvSpPr>
        <dsp:cNvPr id="0" name=""/>
        <dsp:cNvSpPr/>
      </dsp:nvSpPr>
      <dsp:spPr>
        <a:xfrm>
          <a:off x="330" y="1608885"/>
          <a:ext cx="1295613" cy="14947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9DF7298-CC15-4C70-A6E7-704C554B5CD4}">
      <dsp:nvSpPr>
        <dsp:cNvPr id="0" name=""/>
        <dsp:cNvSpPr/>
      </dsp:nvSpPr>
      <dsp:spPr>
        <a:xfrm>
          <a:off x="1296274" y="1795125"/>
          <a:ext cx="10212308" cy="1122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778" tIns="118778" rIns="118778" bIns="118778"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Poppins" panose="00000500000000000000" pitchFamily="2" charset="0"/>
              <a:cs typeface="Poppins" panose="00000500000000000000" pitchFamily="2" charset="0"/>
            </a:rPr>
            <a:t>Consultant/Contractor costs to create designs</a:t>
          </a:r>
        </a:p>
      </dsp:txBody>
      <dsp:txXfrm>
        <a:off x="1296274" y="1795125"/>
        <a:ext cx="10212308" cy="1122315"/>
      </dsp:txXfrm>
    </dsp:sp>
    <dsp:sp modelId="{ABD5B2F3-43E3-431E-A626-A801E837AEF3}">
      <dsp:nvSpPr>
        <dsp:cNvPr id="0" name=""/>
        <dsp:cNvSpPr/>
      </dsp:nvSpPr>
      <dsp:spPr>
        <a:xfrm>
          <a:off x="0" y="3782184"/>
          <a:ext cx="11508583" cy="112231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675A21-9564-46A0-BB0D-7AB1E62C146A}">
      <dsp:nvSpPr>
        <dsp:cNvPr id="0" name=""/>
        <dsp:cNvSpPr/>
      </dsp:nvSpPr>
      <dsp:spPr>
        <a:xfrm>
          <a:off x="76461" y="3908246"/>
          <a:ext cx="1143350" cy="87020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A481613-6DB4-4D9F-BEB8-81ADD79F4EB1}">
      <dsp:nvSpPr>
        <dsp:cNvPr id="0" name=""/>
        <dsp:cNvSpPr/>
      </dsp:nvSpPr>
      <dsp:spPr>
        <a:xfrm>
          <a:off x="1485406" y="3585970"/>
          <a:ext cx="6939468" cy="1122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778" tIns="118778" rIns="118778" bIns="118778" numCol="1" spcCol="1270" anchor="ctr" anchorCtr="0">
          <a:noAutofit/>
        </a:bodyPr>
        <a:lstStyle/>
        <a:p>
          <a:pPr marL="0" lvl="0" indent="0" algn="l" defTabSz="1066800">
            <a:lnSpc>
              <a:spcPct val="100000"/>
            </a:lnSpc>
            <a:spcBef>
              <a:spcPct val="0"/>
            </a:spcBef>
            <a:spcAft>
              <a:spcPct val="35000"/>
            </a:spcAft>
            <a:buNone/>
          </a:pPr>
          <a:r>
            <a:rPr lang="es-CR" sz="2400" kern="1200" dirty="0" err="1">
              <a:latin typeface="Poppins" panose="00000500000000000000" pitchFamily="2" charset="0"/>
              <a:cs typeface="Poppins" panose="00000500000000000000" pitchFamily="2" charset="0"/>
            </a:rPr>
            <a:t>Supplies</a:t>
          </a:r>
          <a:endParaRPr lang="en-US" sz="2400" kern="1200" dirty="0">
            <a:latin typeface="Poppins" panose="00000500000000000000" pitchFamily="2" charset="0"/>
            <a:cs typeface="Poppins" panose="00000500000000000000" pitchFamily="2" charset="0"/>
          </a:endParaRPr>
        </a:p>
      </dsp:txBody>
      <dsp:txXfrm>
        <a:off x="1485406" y="3585970"/>
        <a:ext cx="6939468" cy="1122315"/>
      </dsp:txXfrm>
    </dsp:sp>
    <dsp:sp modelId="{A214D889-5BB4-497E-B760-9B214B3060B7}">
      <dsp:nvSpPr>
        <dsp:cNvPr id="0" name=""/>
        <dsp:cNvSpPr/>
      </dsp:nvSpPr>
      <dsp:spPr>
        <a:xfrm>
          <a:off x="0" y="5080619"/>
          <a:ext cx="11508583" cy="112231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A49B09-CC1D-4F38-B13A-96CF1A456283}">
      <dsp:nvSpPr>
        <dsp:cNvPr id="0" name=""/>
        <dsp:cNvSpPr/>
      </dsp:nvSpPr>
      <dsp:spPr>
        <a:xfrm>
          <a:off x="333" y="4939875"/>
          <a:ext cx="1295607" cy="1403803"/>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47855B7-8A66-4F6C-AA83-1DCF99F1C8E8}">
      <dsp:nvSpPr>
        <dsp:cNvPr id="0" name=""/>
        <dsp:cNvSpPr/>
      </dsp:nvSpPr>
      <dsp:spPr>
        <a:xfrm>
          <a:off x="1609740" y="4959409"/>
          <a:ext cx="7194673" cy="1122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778" tIns="118778" rIns="118778" bIns="118778" numCol="1" spcCol="1270" anchor="ctr" anchorCtr="0">
          <a:noAutofit/>
        </a:bodyPr>
        <a:lstStyle/>
        <a:p>
          <a:pPr marL="0" lvl="0" indent="0" algn="l" defTabSz="1066800">
            <a:lnSpc>
              <a:spcPct val="100000"/>
            </a:lnSpc>
            <a:spcBef>
              <a:spcPct val="0"/>
            </a:spcBef>
            <a:spcAft>
              <a:spcPct val="35000"/>
            </a:spcAft>
            <a:buNone/>
          </a:pPr>
          <a:r>
            <a:rPr lang="es-CR" sz="2400" kern="1200" dirty="0" err="1">
              <a:latin typeface="Poppins" panose="00000500000000000000" pitchFamily="2" charset="0"/>
              <a:cs typeface="Poppins" panose="00000500000000000000" pitchFamily="2" charset="0"/>
            </a:rPr>
            <a:t>Travel</a:t>
          </a:r>
          <a:r>
            <a:rPr lang="es-CR" sz="2400" kern="1200" dirty="0">
              <a:latin typeface="Poppins" panose="00000500000000000000" pitchFamily="2" charset="0"/>
              <a:cs typeface="Poppins" panose="00000500000000000000" pitchFamily="2" charset="0"/>
            </a:rPr>
            <a:t> and Field </a:t>
          </a:r>
          <a:r>
            <a:rPr lang="es-CR" sz="2400" kern="1200" dirty="0" err="1">
              <a:latin typeface="Poppins" panose="00000500000000000000" pitchFamily="2" charset="0"/>
              <a:cs typeface="Poppins" panose="00000500000000000000" pitchFamily="2" charset="0"/>
            </a:rPr>
            <a:t>Trips</a:t>
          </a:r>
          <a:endParaRPr lang="en-US" sz="2400" kern="1200" dirty="0">
            <a:latin typeface="Poppins" panose="00000500000000000000" pitchFamily="2" charset="0"/>
            <a:cs typeface="Poppins" panose="00000500000000000000" pitchFamily="2" charset="0"/>
          </a:endParaRPr>
        </a:p>
      </dsp:txBody>
      <dsp:txXfrm>
        <a:off x="1609740" y="4959409"/>
        <a:ext cx="7194673" cy="1122315"/>
      </dsp:txXfrm>
    </dsp:sp>
    <dsp:sp modelId="{AEE938C8-028F-4140-8CAB-8476190C6C7A}">
      <dsp:nvSpPr>
        <dsp:cNvPr id="0" name=""/>
        <dsp:cNvSpPr/>
      </dsp:nvSpPr>
      <dsp:spPr>
        <a:xfrm>
          <a:off x="0" y="6679977"/>
          <a:ext cx="11508583" cy="112231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4D3674-06D2-4EC8-8F95-45E5ADFBC9FE}">
      <dsp:nvSpPr>
        <dsp:cNvPr id="0" name=""/>
        <dsp:cNvSpPr/>
      </dsp:nvSpPr>
      <dsp:spPr>
        <a:xfrm>
          <a:off x="333" y="6624257"/>
          <a:ext cx="1295607" cy="123375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FFCE039-A6C0-4782-948C-87BD53C9ECBF}">
      <dsp:nvSpPr>
        <dsp:cNvPr id="0" name=""/>
        <dsp:cNvSpPr/>
      </dsp:nvSpPr>
      <dsp:spPr>
        <a:xfrm>
          <a:off x="1296274" y="6679977"/>
          <a:ext cx="10212308" cy="1122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778" tIns="118778" rIns="118778" bIns="118778"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Poppins" panose="00000500000000000000" pitchFamily="2" charset="0"/>
              <a:cs typeface="Poppins" panose="00000500000000000000" pitchFamily="2" charset="0"/>
            </a:rPr>
            <a:t>Indirect costs (not to exceed 10% of the sum of direct costs)</a:t>
          </a:r>
        </a:p>
      </dsp:txBody>
      <dsp:txXfrm>
        <a:off x="1296274" y="6679977"/>
        <a:ext cx="10212308" cy="11223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AC17B7-0912-49E4-A641-1CFCB134BC35}">
      <dsp:nvSpPr>
        <dsp:cNvPr id="0" name=""/>
        <dsp:cNvSpPr/>
      </dsp:nvSpPr>
      <dsp:spPr>
        <a:xfrm>
          <a:off x="0" y="767"/>
          <a:ext cx="7025924" cy="17961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CB0E45-16B1-4B74-8CD7-5AF634D6A90B}">
      <dsp:nvSpPr>
        <dsp:cNvPr id="0" name=""/>
        <dsp:cNvSpPr/>
      </dsp:nvSpPr>
      <dsp:spPr>
        <a:xfrm>
          <a:off x="543331" y="404898"/>
          <a:ext cx="987875" cy="9878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751941-593B-4BE3-8D7C-BD074273C74B}">
      <dsp:nvSpPr>
        <dsp:cNvPr id="0" name=""/>
        <dsp:cNvSpPr/>
      </dsp:nvSpPr>
      <dsp:spPr>
        <a:xfrm>
          <a:off x="2074538" y="767"/>
          <a:ext cx="4951385" cy="1796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091" tIns="190091" rIns="190091" bIns="190091" numCol="1" spcCol="1270" anchor="ctr" anchorCtr="0">
          <a:noAutofit/>
        </a:bodyPr>
        <a:lstStyle/>
        <a:p>
          <a:pPr marL="0" lvl="0" indent="0" algn="l" defTabSz="844550">
            <a:lnSpc>
              <a:spcPct val="100000"/>
            </a:lnSpc>
            <a:spcBef>
              <a:spcPct val="0"/>
            </a:spcBef>
            <a:spcAft>
              <a:spcPct val="35000"/>
            </a:spcAft>
            <a:buNone/>
          </a:pPr>
          <a:r>
            <a:rPr lang="en-US" sz="1900" kern="1200"/>
            <a:t>The Trust processes applications after the deadline</a:t>
          </a:r>
        </a:p>
      </dsp:txBody>
      <dsp:txXfrm>
        <a:off x="2074538" y="767"/>
        <a:ext cx="4951385" cy="1796137"/>
      </dsp:txXfrm>
    </dsp:sp>
    <dsp:sp modelId="{AF0CAA1D-9D79-4081-83BE-346639BA30F6}">
      <dsp:nvSpPr>
        <dsp:cNvPr id="0" name=""/>
        <dsp:cNvSpPr/>
      </dsp:nvSpPr>
      <dsp:spPr>
        <a:xfrm>
          <a:off x="0" y="2245938"/>
          <a:ext cx="7025924" cy="17961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BD61CA-D3B9-4271-BD8C-33A4119F0295}">
      <dsp:nvSpPr>
        <dsp:cNvPr id="0" name=""/>
        <dsp:cNvSpPr/>
      </dsp:nvSpPr>
      <dsp:spPr>
        <a:xfrm>
          <a:off x="543331" y="2650069"/>
          <a:ext cx="987875" cy="9878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5E125D-3720-4F6D-AD5D-D521952FBC47}">
      <dsp:nvSpPr>
        <dsp:cNvPr id="0" name=""/>
        <dsp:cNvSpPr/>
      </dsp:nvSpPr>
      <dsp:spPr>
        <a:xfrm>
          <a:off x="2074538" y="2245938"/>
          <a:ext cx="4951385" cy="1796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091" tIns="190091" rIns="190091" bIns="190091" numCol="1" spcCol="1270" anchor="ctr" anchorCtr="0">
          <a:noAutofit/>
        </a:bodyPr>
        <a:lstStyle/>
        <a:p>
          <a:pPr marL="0" lvl="0" indent="0" algn="l" defTabSz="844550">
            <a:lnSpc>
              <a:spcPct val="100000"/>
            </a:lnSpc>
            <a:spcBef>
              <a:spcPct val="0"/>
            </a:spcBef>
            <a:spcAft>
              <a:spcPct val="35000"/>
            </a:spcAft>
            <a:buNone/>
          </a:pPr>
          <a:r>
            <a:rPr lang="en-US" sz="1900" kern="1200"/>
            <a:t>The Technical Review Committee reviews the applications</a:t>
          </a:r>
        </a:p>
      </dsp:txBody>
      <dsp:txXfrm>
        <a:off x="2074538" y="2245938"/>
        <a:ext cx="4951385" cy="1796137"/>
      </dsp:txXfrm>
    </dsp:sp>
    <dsp:sp modelId="{3F47A4F9-5B44-4FB9-8119-C88B2830D64B}">
      <dsp:nvSpPr>
        <dsp:cNvPr id="0" name=""/>
        <dsp:cNvSpPr/>
      </dsp:nvSpPr>
      <dsp:spPr>
        <a:xfrm>
          <a:off x="0" y="4491110"/>
          <a:ext cx="7025924" cy="17961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90A973-8DF4-412B-8F5B-5D832FC39766}">
      <dsp:nvSpPr>
        <dsp:cNvPr id="0" name=""/>
        <dsp:cNvSpPr/>
      </dsp:nvSpPr>
      <dsp:spPr>
        <a:xfrm>
          <a:off x="543331" y="4895241"/>
          <a:ext cx="987875" cy="9878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063BF2-0D94-4DE9-AE87-46EC15B2D6C3}">
      <dsp:nvSpPr>
        <dsp:cNvPr id="0" name=""/>
        <dsp:cNvSpPr/>
      </dsp:nvSpPr>
      <dsp:spPr>
        <a:xfrm>
          <a:off x="2074538" y="4491110"/>
          <a:ext cx="4951385" cy="1796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091" tIns="190091" rIns="190091" bIns="190091" numCol="1" spcCol="1270" anchor="ctr" anchorCtr="0">
          <a:noAutofit/>
        </a:bodyPr>
        <a:lstStyle/>
        <a:p>
          <a:pPr marL="0" lvl="0" indent="0" algn="l" defTabSz="844550">
            <a:lnSpc>
              <a:spcPct val="100000"/>
            </a:lnSpc>
            <a:spcBef>
              <a:spcPct val="0"/>
            </a:spcBef>
            <a:spcAft>
              <a:spcPct val="35000"/>
            </a:spcAft>
            <a:buNone/>
          </a:pPr>
          <a:r>
            <a:rPr lang="en-US" sz="1900" kern="1200"/>
            <a:t>The TRC ranks and scores all applications based on the criteria listed in the “Evaluation Criteria” section of the RFP and then meets to discuss the application merits. </a:t>
          </a:r>
        </a:p>
      </dsp:txBody>
      <dsp:txXfrm>
        <a:off x="2074538" y="4491110"/>
        <a:ext cx="4951385" cy="1796137"/>
      </dsp:txXfrm>
    </dsp:sp>
  </dsp:spTree>
</dsp:drawing>
</file>

<file path=ppt/diagrams/layout1.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10A853-9AEF-47F6-BB2F-89C752F5AC5B}" type="datetimeFigureOut">
              <a:rPr lang="en-US" smtClean="0"/>
              <a:t>3/7/2024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DAE99D-C7BD-48B1-85D9-F8D7F290CFE9}" type="slidenum">
              <a:rPr lang="en-US" smtClean="0"/>
              <a:t>‹#›</a:t>
            </a:fld>
            <a:endParaRPr lang="en-US"/>
          </a:p>
        </p:txBody>
      </p:sp>
    </p:spTree>
    <p:extLst>
      <p:ext uri="{BB962C8B-B14F-4D97-AF65-F5344CB8AC3E}">
        <p14:creationId xmlns:p14="http://schemas.microsoft.com/office/powerpoint/2010/main" val="2423924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mailto:emily.rice@dc.gov"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Chesapeake Bay Trust, my name is Marylin Veiman Echeverria. </a:t>
            </a:r>
          </a:p>
        </p:txBody>
      </p:sp>
      <p:sp>
        <p:nvSpPr>
          <p:cNvPr id="4" name="Slide Number Placeholder 3"/>
          <p:cNvSpPr>
            <a:spLocks noGrp="1"/>
          </p:cNvSpPr>
          <p:nvPr>
            <p:ph type="sldNum" sz="quarter" idx="5"/>
          </p:nvPr>
        </p:nvSpPr>
        <p:spPr/>
        <p:txBody>
          <a:bodyPr/>
          <a:lstStyle/>
          <a:p>
            <a:fld id="{92DAE99D-C7BD-48B1-85D9-F8D7F290CFE9}" type="slidenum">
              <a:rPr lang="en-US" smtClean="0"/>
              <a:t>1</a:t>
            </a:fld>
            <a:endParaRPr lang="en-US"/>
          </a:p>
        </p:txBody>
      </p:sp>
    </p:spTree>
    <p:extLst>
      <p:ext uri="{BB962C8B-B14F-4D97-AF65-F5344CB8AC3E}">
        <p14:creationId xmlns:p14="http://schemas.microsoft.com/office/powerpoint/2010/main" val="864003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Special focus area Oxon Run: Projects in this area should engage communities and improve awareness of the benefits of this natural corridor. 2. Environmental Justice - </a:t>
            </a:r>
            <a:r>
              <a:rPr lang="en-US" sz="1800" spc="-5" dirty="0">
                <a:effectLst/>
                <a:latin typeface="Calibri" panose="020F0502020204030204" pitchFamily="34" charset="0"/>
                <a:ea typeface="Calibri" panose="020F0502020204030204" pitchFamily="34" charset="0"/>
              </a:rPr>
              <a:t>Applications in this focus area can hold listening sessions, or work to understand the inequalities of environmental and development policies and find ways to reduce the impact of unequal exposure to hazards like flooding or creating access to green spaces. </a:t>
            </a:r>
            <a:endParaRPr lang="en-US" dirty="0"/>
          </a:p>
        </p:txBody>
      </p:sp>
      <p:sp>
        <p:nvSpPr>
          <p:cNvPr id="4" name="Slide Number Placeholder 3"/>
          <p:cNvSpPr>
            <a:spLocks noGrp="1"/>
          </p:cNvSpPr>
          <p:nvPr>
            <p:ph type="sldNum" sz="quarter" idx="5"/>
          </p:nvPr>
        </p:nvSpPr>
        <p:spPr/>
        <p:txBody>
          <a:bodyPr/>
          <a:lstStyle/>
          <a:p>
            <a:fld id="{92DAE99D-C7BD-48B1-85D9-F8D7F290CFE9}" type="slidenum">
              <a:rPr lang="en-US" smtClean="0"/>
              <a:t>10</a:t>
            </a:fld>
            <a:endParaRPr lang="en-US"/>
          </a:p>
        </p:txBody>
      </p:sp>
    </p:spTree>
    <p:extLst>
      <p:ext uri="{BB962C8B-B14F-4D97-AF65-F5344CB8AC3E}">
        <p14:creationId xmlns:p14="http://schemas.microsoft.com/office/powerpoint/2010/main" val="1107352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funders of this program would like to see innovative proposals from the communities. Don’t base your proposal solely on the examples we have provided, in fact, we have reduced the examples to motivate original proposals. Please contact me, we can talk, brainstorm and I can answer questions. If there is a question for the funders of this program, I can relay your questions to them. </a:t>
            </a:r>
          </a:p>
        </p:txBody>
      </p:sp>
      <p:sp>
        <p:nvSpPr>
          <p:cNvPr id="4" name="Slide Number Placeholder 3"/>
          <p:cNvSpPr>
            <a:spLocks noGrp="1"/>
          </p:cNvSpPr>
          <p:nvPr>
            <p:ph type="sldNum" sz="quarter" idx="5"/>
          </p:nvPr>
        </p:nvSpPr>
        <p:spPr/>
        <p:txBody>
          <a:bodyPr/>
          <a:lstStyle/>
          <a:p>
            <a:fld id="{957972B4-01A5-477B-9530-158B891B156A}" type="slidenum">
              <a:rPr lang="en-US" smtClean="0"/>
              <a:t>11</a:t>
            </a:fld>
            <a:endParaRPr lang="en-US"/>
          </a:p>
        </p:txBody>
      </p:sp>
    </p:spTree>
    <p:extLst>
      <p:ext uri="{BB962C8B-B14F-4D97-AF65-F5344CB8AC3E}">
        <p14:creationId xmlns:p14="http://schemas.microsoft.com/office/powerpoint/2010/main" val="424934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read here.</a:t>
            </a:r>
          </a:p>
        </p:txBody>
      </p:sp>
      <p:sp>
        <p:nvSpPr>
          <p:cNvPr id="4" name="Slide Number Placeholder 3"/>
          <p:cNvSpPr>
            <a:spLocks noGrp="1"/>
          </p:cNvSpPr>
          <p:nvPr>
            <p:ph type="sldNum" sz="quarter" idx="5"/>
          </p:nvPr>
        </p:nvSpPr>
        <p:spPr/>
        <p:txBody>
          <a:bodyPr/>
          <a:lstStyle/>
          <a:p>
            <a:fld id="{92DAE99D-C7BD-48B1-85D9-F8D7F290CFE9}" type="slidenum">
              <a:rPr lang="en-US" smtClean="0"/>
              <a:t>12</a:t>
            </a:fld>
            <a:endParaRPr lang="en-US"/>
          </a:p>
        </p:txBody>
      </p:sp>
    </p:spTree>
    <p:extLst>
      <p:ext uri="{BB962C8B-B14F-4D97-AF65-F5344CB8AC3E}">
        <p14:creationId xmlns:p14="http://schemas.microsoft.com/office/powerpoint/2010/main" val="2353120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DS – done</a:t>
            </a:r>
          </a:p>
          <a:p>
            <a:r>
              <a:rPr lang="en-US" dirty="0"/>
              <a:t>- you can learn more about the impact of these programs - CBT Award Projects Map – Impact of our work page – features all of the Trust projects and you can filter by the DC-CSS grant program</a:t>
            </a:r>
          </a:p>
          <a:p>
            <a:endParaRPr lang="en-US" dirty="0"/>
          </a:p>
        </p:txBody>
      </p:sp>
      <p:sp>
        <p:nvSpPr>
          <p:cNvPr id="4" name="Slide Number Placeholder 3"/>
          <p:cNvSpPr>
            <a:spLocks noGrp="1"/>
          </p:cNvSpPr>
          <p:nvPr>
            <p:ph type="sldNum" sz="quarter" idx="5"/>
          </p:nvPr>
        </p:nvSpPr>
        <p:spPr/>
        <p:txBody>
          <a:bodyPr/>
          <a:lstStyle/>
          <a:p>
            <a:fld id="{FDA25D77-AB8B-49C8-9D42-2D9E5C745634}" type="slidenum">
              <a:rPr lang="en-US" smtClean="0"/>
              <a:t>13</a:t>
            </a:fld>
            <a:endParaRPr lang="en-US"/>
          </a:p>
        </p:txBody>
      </p:sp>
    </p:spTree>
    <p:extLst>
      <p:ext uri="{BB962C8B-B14F-4D97-AF65-F5344CB8AC3E}">
        <p14:creationId xmlns:p14="http://schemas.microsoft.com/office/powerpoint/2010/main" val="2375999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dirty="0">
              <a:latin typeface="Poppins" panose="00000500000000000000" pitchFamily="2" charset="0"/>
              <a:cs typeface="Poppins" panose="00000500000000000000" pitchFamily="2" charset="0"/>
            </a:endParaRPr>
          </a:p>
          <a:p>
            <a:pPr lvl="0"/>
            <a:r>
              <a:rPr lang="en-US" sz="1200" dirty="0">
                <a:latin typeface="Poppins" panose="00000500000000000000" pitchFamily="2" charset="0"/>
                <a:cs typeface="Poppins" panose="00000500000000000000" pitchFamily="2" charset="0"/>
              </a:rPr>
              <a:t>Share RFA with team</a:t>
            </a:r>
          </a:p>
          <a:p>
            <a:endParaRPr lang="en-US" dirty="0"/>
          </a:p>
        </p:txBody>
      </p:sp>
      <p:sp>
        <p:nvSpPr>
          <p:cNvPr id="4" name="Slide Number Placeholder 3"/>
          <p:cNvSpPr>
            <a:spLocks noGrp="1"/>
          </p:cNvSpPr>
          <p:nvPr>
            <p:ph type="sldNum" sz="quarter" idx="5"/>
          </p:nvPr>
        </p:nvSpPr>
        <p:spPr/>
        <p:txBody>
          <a:bodyPr/>
          <a:lstStyle/>
          <a:p>
            <a:fld id="{334AFA92-1353-4A68-A8D0-F79713B4D8FE}" type="slidenum">
              <a:rPr lang="en-US" smtClean="0"/>
              <a:t>14</a:t>
            </a:fld>
            <a:endParaRPr lang="en-US"/>
          </a:p>
        </p:txBody>
      </p:sp>
    </p:spTree>
    <p:extLst>
      <p:ext uri="{BB962C8B-B14F-4D97-AF65-F5344CB8AC3E}">
        <p14:creationId xmlns:p14="http://schemas.microsoft.com/office/powerpoint/2010/main" val="3503895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CR" dirty="0" err="1"/>
              <a:t>This</a:t>
            </a:r>
            <a:r>
              <a:rPr lang="es-CR" dirty="0"/>
              <a:t> </a:t>
            </a:r>
            <a:r>
              <a:rPr lang="es-CR" dirty="0" err="1"/>
              <a:t>is</a:t>
            </a:r>
            <a:r>
              <a:rPr lang="es-CR" dirty="0"/>
              <a:t> </a:t>
            </a:r>
            <a:r>
              <a:rPr lang="es-CR" dirty="0" err="1"/>
              <a:t>the</a:t>
            </a:r>
            <a:r>
              <a:rPr lang="es-CR" dirty="0"/>
              <a:t> </a:t>
            </a:r>
            <a:r>
              <a:rPr lang="es-CR" dirty="0" err="1"/>
              <a:t>website</a:t>
            </a:r>
            <a:r>
              <a:rPr lang="es-CR" dirty="0"/>
              <a:t> </a:t>
            </a:r>
            <a:r>
              <a:rPr lang="es-CR" dirty="0" err="1"/>
              <a:t>where</a:t>
            </a:r>
            <a:r>
              <a:rPr lang="es-CR" dirty="0"/>
              <a:t> </a:t>
            </a:r>
            <a:r>
              <a:rPr lang="es-CR" dirty="0" err="1"/>
              <a:t>the</a:t>
            </a:r>
            <a:r>
              <a:rPr lang="es-CR" dirty="0"/>
              <a:t> RFA </a:t>
            </a:r>
            <a:r>
              <a:rPr lang="es-CR" dirty="0" err="1"/>
              <a:t>is</a:t>
            </a:r>
            <a:r>
              <a:rPr lang="es-CR" dirty="0"/>
              <a:t> </a:t>
            </a:r>
            <a:r>
              <a:rPr lang="es-CR" dirty="0" err="1"/>
              <a:t>located</a:t>
            </a:r>
            <a:endParaRPr lang="en-US" dirty="0"/>
          </a:p>
        </p:txBody>
      </p:sp>
      <p:sp>
        <p:nvSpPr>
          <p:cNvPr id="4" name="Slide Number Placeholder 3"/>
          <p:cNvSpPr>
            <a:spLocks noGrp="1"/>
          </p:cNvSpPr>
          <p:nvPr>
            <p:ph type="sldNum" sz="quarter" idx="5"/>
          </p:nvPr>
        </p:nvSpPr>
        <p:spPr/>
        <p:txBody>
          <a:bodyPr/>
          <a:lstStyle/>
          <a:p>
            <a:fld id="{92DAE99D-C7BD-48B1-85D9-F8D7F290CFE9}" type="slidenum">
              <a:rPr lang="en-US" smtClean="0"/>
              <a:t>15</a:t>
            </a:fld>
            <a:endParaRPr lang="en-US"/>
          </a:p>
        </p:txBody>
      </p:sp>
    </p:spTree>
    <p:extLst>
      <p:ext uri="{BB962C8B-B14F-4D97-AF65-F5344CB8AC3E}">
        <p14:creationId xmlns:p14="http://schemas.microsoft.com/office/powerpoint/2010/main" val="986704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CR" dirty="0" err="1"/>
              <a:t>Click</a:t>
            </a:r>
            <a:r>
              <a:rPr lang="es-CR" dirty="0"/>
              <a:t> </a:t>
            </a:r>
            <a:r>
              <a:rPr lang="es-CR" dirty="0" err="1"/>
              <a:t>on</a:t>
            </a:r>
            <a:r>
              <a:rPr lang="es-CR" dirty="0"/>
              <a:t> </a:t>
            </a:r>
            <a:r>
              <a:rPr lang="es-CR" dirty="0" err="1"/>
              <a:t>the</a:t>
            </a:r>
            <a:r>
              <a:rPr lang="es-CR" dirty="0"/>
              <a:t> </a:t>
            </a:r>
            <a:r>
              <a:rPr lang="es-CR" dirty="0" err="1"/>
              <a:t>button</a:t>
            </a:r>
            <a:r>
              <a:rPr lang="es-CR" dirty="0"/>
              <a:t> </a:t>
            </a:r>
            <a:r>
              <a:rPr lang="es-CR" dirty="0" err="1"/>
              <a:t>to</a:t>
            </a:r>
            <a:r>
              <a:rPr lang="es-CR" dirty="0"/>
              <a:t> </a:t>
            </a:r>
            <a:r>
              <a:rPr lang="es-CR" dirty="0" err="1"/>
              <a:t>download</a:t>
            </a:r>
            <a:r>
              <a:rPr lang="es-CR" dirty="0"/>
              <a:t> </a:t>
            </a:r>
            <a:r>
              <a:rPr lang="es-CR" dirty="0" err="1"/>
              <a:t>the</a:t>
            </a:r>
            <a:r>
              <a:rPr lang="es-CR" dirty="0"/>
              <a:t> RFA looks </a:t>
            </a:r>
            <a:r>
              <a:rPr lang="es-CR" dirty="0" err="1"/>
              <a:t>like</a:t>
            </a:r>
            <a:r>
              <a:rPr lang="es-CR" dirty="0"/>
              <a:t> </a:t>
            </a:r>
            <a:r>
              <a:rPr lang="es-CR" dirty="0" err="1"/>
              <a:t>what</a:t>
            </a:r>
            <a:r>
              <a:rPr lang="es-CR" dirty="0"/>
              <a:t> </a:t>
            </a:r>
            <a:r>
              <a:rPr lang="es-CR" dirty="0" err="1"/>
              <a:t>you</a:t>
            </a:r>
            <a:r>
              <a:rPr lang="es-CR" dirty="0"/>
              <a:t> </a:t>
            </a:r>
            <a:r>
              <a:rPr lang="es-CR" dirty="0" err="1"/>
              <a:t>see</a:t>
            </a:r>
            <a:r>
              <a:rPr lang="es-CR" dirty="0"/>
              <a:t> </a:t>
            </a:r>
            <a:r>
              <a:rPr lang="es-CR" dirty="0" err="1"/>
              <a:t>on</a:t>
            </a:r>
            <a:r>
              <a:rPr lang="es-CR" dirty="0"/>
              <a:t> </a:t>
            </a:r>
            <a:r>
              <a:rPr lang="es-CR" dirty="0" err="1"/>
              <a:t>the</a:t>
            </a:r>
            <a:r>
              <a:rPr lang="es-CR" dirty="0"/>
              <a:t> </a:t>
            </a:r>
            <a:r>
              <a:rPr lang="es-CR" dirty="0" err="1"/>
              <a:t>right</a:t>
            </a:r>
            <a:endParaRPr lang="en-US" dirty="0"/>
          </a:p>
        </p:txBody>
      </p:sp>
      <p:sp>
        <p:nvSpPr>
          <p:cNvPr id="4" name="Slide Number Placeholder 3"/>
          <p:cNvSpPr>
            <a:spLocks noGrp="1"/>
          </p:cNvSpPr>
          <p:nvPr>
            <p:ph type="sldNum" sz="quarter" idx="5"/>
          </p:nvPr>
        </p:nvSpPr>
        <p:spPr/>
        <p:txBody>
          <a:bodyPr/>
          <a:lstStyle/>
          <a:p>
            <a:fld id="{92DAE99D-C7BD-48B1-85D9-F8D7F290CFE9}" type="slidenum">
              <a:rPr lang="en-US" smtClean="0"/>
              <a:t>16</a:t>
            </a:fld>
            <a:endParaRPr lang="en-US"/>
          </a:p>
        </p:txBody>
      </p:sp>
    </p:spTree>
    <p:extLst>
      <p:ext uri="{BB962C8B-B14F-4D97-AF65-F5344CB8AC3E}">
        <p14:creationId xmlns:p14="http://schemas.microsoft.com/office/powerpoint/2010/main" val="2288384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EC456-0E62-DF3E-6041-E9483703F7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AA82D1-E45B-2C95-3A31-C69242C3C5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BE0BAD-4675-9F3E-6775-424527D13CAE}"/>
              </a:ext>
            </a:extLst>
          </p:cNvPr>
          <p:cNvSpPr>
            <a:spLocks noGrp="1"/>
          </p:cNvSpPr>
          <p:nvPr>
            <p:ph type="body" idx="1"/>
          </p:nvPr>
        </p:nvSpPr>
        <p:spPr/>
        <p:txBody>
          <a:bodyPr/>
          <a:lstStyle/>
          <a:p>
            <a:r>
              <a:rPr lang="es-CR" dirty="0" err="1"/>
              <a:t>On</a:t>
            </a:r>
            <a:r>
              <a:rPr lang="es-CR" dirty="0"/>
              <a:t> </a:t>
            </a:r>
            <a:r>
              <a:rPr lang="es-CR" dirty="0" err="1"/>
              <a:t>this</a:t>
            </a:r>
            <a:r>
              <a:rPr lang="es-CR" dirty="0"/>
              <a:t> </a:t>
            </a:r>
            <a:r>
              <a:rPr lang="es-CR" dirty="0" err="1"/>
              <a:t>same</a:t>
            </a:r>
            <a:r>
              <a:rPr lang="es-CR" dirty="0"/>
              <a:t> </a:t>
            </a:r>
            <a:r>
              <a:rPr lang="es-CR" dirty="0" err="1"/>
              <a:t>website</a:t>
            </a:r>
            <a:r>
              <a:rPr lang="es-CR" dirty="0"/>
              <a:t> </a:t>
            </a:r>
            <a:r>
              <a:rPr lang="es-CR" dirty="0" err="1"/>
              <a:t>click</a:t>
            </a:r>
            <a:r>
              <a:rPr lang="es-CR" dirty="0"/>
              <a:t> </a:t>
            </a:r>
            <a:r>
              <a:rPr lang="es-CR" dirty="0" err="1"/>
              <a:t>on</a:t>
            </a:r>
            <a:r>
              <a:rPr lang="es-CR" dirty="0"/>
              <a:t> </a:t>
            </a:r>
            <a:r>
              <a:rPr lang="es-CR" dirty="0" err="1"/>
              <a:t>the</a:t>
            </a:r>
            <a:r>
              <a:rPr lang="es-CR" dirty="0"/>
              <a:t> </a:t>
            </a:r>
            <a:r>
              <a:rPr lang="es-CR" dirty="0" err="1"/>
              <a:t>button</a:t>
            </a:r>
            <a:r>
              <a:rPr lang="es-CR" dirty="0"/>
              <a:t> </a:t>
            </a:r>
            <a:r>
              <a:rPr lang="es-CR" dirty="0" err="1"/>
              <a:t>to</a:t>
            </a:r>
            <a:r>
              <a:rPr lang="es-CR" dirty="0"/>
              <a:t> </a:t>
            </a:r>
            <a:r>
              <a:rPr lang="es-CR" dirty="0" err="1"/>
              <a:t>download</a:t>
            </a:r>
            <a:r>
              <a:rPr lang="es-CR" dirty="0"/>
              <a:t> </a:t>
            </a:r>
            <a:r>
              <a:rPr lang="es-CR" dirty="0" err="1"/>
              <a:t>the</a:t>
            </a:r>
            <a:r>
              <a:rPr lang="es-CR" dirty="0"/>
              <a:t> Narrative </a:t>
            </a:r>
            <a:r>
              <a:rPr lang="es-CR" dirty="0" err="1"/>
              <a:t>questions</a:t>
            </a:r>
            <a:r>
              <a:rPr lang="es-CR" dirty="0"/>
              <a:t> </a:t>
            </a:r>
            <a:r>
              <a:rPr lang="es-CR" dirty="0" err="1"/>
              <a:t>these</a:t>
            </a:r>
            <a:r>
              <a:rPr lang="es-CR" dirty="0"/>
              <a:t> are </a:t>
            </a:r>
            <a:r>
              <a:rPr lang="es-CR" dirty="0" err="1"/>
              <a:t>your</a:t>
            </a:r>
            <a:r>
              <a:rPr lang="es-CR" dirty="0"/>
              <a:t> </a:t>
            </a:r>
            <a:r>
              <a:rPr lang="es-CR" dirty="0" err="1"/>
              <a:t>main</a:t>
            </a:r>
            <a:r>
              <a:rPr lang="es-CR" dirty="0"/>
              <a:t> </a:t>
            </a:r>
            <a:r>
              <a:rPr lang="es-CR" dirty="0" err="1"/>
              <a:t>guidance</a:t>
            </a:r>
            <a:r>
              <a:rPr lang="es-CR" dirty="0"/>
              <a:t> </a:t>
            </a:r>
            <a:r>
              <a:rPr lang="es-CR" dirty="0" err="1"/>
              <a:t>to</a:t>
            </a:r>
            <a:r>
              <a:rPr lang="es-CR" dirty="0"/>
              <a:t> </a:t>
            </a:r>
            <a:r>
              <a:rPr lang="es-CR" dirty="0" err="1"/>
              <a:t>write</a:t>
            </a:r>
            <a:r>
              <a:rPr lang="es-CR" dirty="0"/>
              <a:t> </a:t>
            </a:r>
            <a:r>
              <a:rPr lang="es-CR" dirty="0" err="1"/>
              <a:t>your</a:t>
            </a:r>
            <a:r>
              <a:rPr lang="es-CR" dirty="0"/>
              <a:t> </a:t>
            </a:r>
            <a:r>
              <a:rPr lang="es-CR" dirty="0" err="1"/>
              <a:t>proposal</a:t>
            </a:r>
            <a:endParaRPr lang="en-US" dirty="0"/>
          </a:p>
        </p:txBody>
      </p:sp>
      <p:sp>
        <p:nvSpPr>
          <p:cNvPr id="4" name="Slide Number Placeholder 3">
            <a:extLst>
              <a:ext uri="{FF2B5EF4-FFF2-40B4-BE49-F238E27FC236}">
                <a16:creationId xmlns:a16="http://schemas.microsoft.com/office/drawing/2014/main" id="{643E624C-02F5-3090-C983-648DEAFD2C84}"/>
              </a:ext>
            </a:extLst>
          </p:cNvPr>
          <p:cNvSpPr>
            <a:spLocks noGrp="1"/>
          </p:cNvSpPr>
          <p:nvPr>
            <p:ph type="sldNum" sz="quarter" idx="5"/>
          </p:nvPr>
        </p:nvSpPr>
        <p:spPr/>
        <p:txBody>
          <a:bodyPr/>
          <a:lstStyle/>
          <a:p>
            <a:fld id="{92DAE99D-C7BD-48B1-85D9-F8D7F290CFE9}" type="slidenum">
              <a:rPr lang="en-US" smtClean="0"/>
              <a:t>17</a:t>
            </a:fld>
            <a:endParaRPr lang="en-US"/>
          </a:p>
        </p:txBody>
      </p:sp>
    </p:spTree>
    <p:extLst>
      <p:ext uri="{BB962C8B-B14F-4D97-AF65-F5344CB8AC3E}">
        <p14:creationId xmlns:p14="http://schemas.microsoft.com/office/powerpoint/2010/main" val="3704025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7AFF0-ABEB-ED4B-87A5-0E490A8996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42EA94-8807-9361-E487-8593C4F037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14B26A-2519-9F07-43A5-C7DB62FAD789}"/>
              </a:ext>
            </a:extLst>
          </p:cNvPr>
          <p:cNvSpPr>
            <a:spLocks noGrp="1"/>
          </p:cNvSpPr>
          <p:nvPr>
            <p:ph type="body" idx="1"/>
          </p:nvPr>
        </p:nvSpPr>
        <p:spPr/>
        <p:txBody>
          <a:bodyPr/>
          <a:lstStyle/>
          <a:p>
            <a:r>
              <a:rPr lang="en-US" dirty="0"/>
              <a:t>Right below you can start a new application</a:t>
            </a:r>
          </a:p>
        </p:txBody>
      </p:sp>
      <p:sp>
        <p:nvSpPr>
          <p:cNvPr id="4" name="Slide Number Placeholder 3">
            <a:extLst>
              <a:ext uri="{FF2B5EF4-FFF2-40B4-BE49-F238E27FC236}">
                <a16:creationId xmlns:a16="http://schemas.microsoft.com/office/drawing/2014/main" id="{B3407988-6481-B04E-7A93-89E762766AE2}"/>
              </a:ext>
            </a:extLst>
          </p:cNvPr>
          <p:cNvSpPr>
            <a:spLocks noGrp="1"/>
          </p:cNvSpPr>
          <p:nvPr>
            <p:ph type="sldNum" sz="quarter" idx="5"/>
          </p:nvPr>
        </p:nvSpPr>
        <p:spPr/>
        <p:txBody>
          <a:bodyPr/>
          <a:lstStyle/>
          <a:p>
            <a:fld id="{92DAE99D-C7BD-48B1-85D9-F8D7F290CFE9}" type="slidenum">
              <a:rPr lang="en-US" smtClean="0"/>
              <a:t>18</a:t>
            </a:fld>
            <a:endParaRPr lang="en-US"/>
          </a:p>
        </p:txBody>
      </p:sp>
    </p:spTree>
    <p:extLst>
      <p:ext uri="{BB962C8B-B14F-4D97-AF65-F5344CB8AC3E}">
        <p14:creationId xmlns:p14="http://schemas.microsoft.com/office/powerpoint/2010/main" val="6415361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sz="2000" dirty="0"/>
              <a:t>We have an online access portal to submit your applications and supplementary documents. New applicants can create an account or returning applicants can just sign in. </a:t>
            </a:r>
          </a:p>
        </p:txBody>
      </p:sp>
      <p:sp>
        <p:nvSpPr>
          <p:cNvPr id="4" name="Slide Number Placeholder 3"/>
          <p:cNvSpPr>
            <a:spLocks noGrp="1"/>
          </p:cNvSpPr>
          <p:nvPr>
            <p:ph type="sldNum" sz="quarter" idx="5"/>
          </p:nvPr>
        </p:nvSpPr>
        <p:spPr/>
        <p:txBody>
          <a:bodyPr/>
          <a:lstStyle/>
          <a:p>
            <a:pPr defTabSz="483306">
              <a:defRPr/>
            </a:pPr>
            <a:fld id="{A7F02540-DAEE-4D17-8A7A-B3206B171EA5}" type="slidenum">
              <a:rPr lang="en-US">
                <a:solidFill>
                  <a:prstClr val="black"/>
                </a:solidFill>
                <a:latin typeface="Calibri" panose="020F0502020204030204"/>
              </a:rPr>
              <a:pPr defTabSz="483306">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123790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an overview of the Trust, the DC-CSS program, the application process and what to expect after your application. I appreciate your time filling the survey, if you did not have time and would like to fill it out, I would really appreciate it. </a:t>
            </a:r>
          </a:p>
          <a:p>
            <a:endParaRPr lang="en-US" dirty="0"/>
          </a:p>
        </p:txBody>
      </p:sp>
      <p:sp>
        <p:nvSpPr>
          <p:cNvPr id="4" name="Slide Number Placeholder 3"/>
          <p:cNvSpPr>
            <a:spLocks noGrp="1"/>
          </p:cNvSpPr>
          <p:nvPr>
            <p:ph type="sldNum" sz="quarter" idx="5"/>
          </p:nvPr>
        </p:nvSpPr>
        <p:spPr/>
        <p:txBody>
          <a:bodyPr/>
          <a:lstStyle/>
          <a:p>
            <a:fld id="{92DAE99D-C7BD-48B1-85D9-F8D7F290CFE9}" type="slidenum">
              <a:rPr lang="en-US" smtClean="0"/>
              <a:t>2</a:t>
            </a:fld>
            <a:endParaRPr lang="en-US"/>
          </a:p>
        </p:txBody>
      </p:sp>
    </p:spTree>
    <p:extLst>
      <p:ext uri="{BB962C8B-B14F-4D97-AF65-F5344CB8AC3E}">
        <p14:creationId xmlns:p14="http://schemas.microsoft.com/office/powerpoint/2010/main" val="36799295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some important documents required by DOEE</a:t>
            </a:r>
          </a:p>
        </p:txBody>
      </p:sp>
      <p:sp>
        <p:nvSpPr>
          <p:cNvPr id="4" name="Slide Number Placeholder 3"/>
          <p:cNvSpPr>
            <a:spLocks noGrp="1"/>
          </p:cNvSpPr>
          <p:nvPr>
            <p:ph type="sldNum" sz="quarter" idx="5"/>
          </p:nvPr>
        </p:nvSpPr>
        <p:spPr/>
        <p:txBody>
          <a:bodyPr/>
          <a:lstStyle/>
          <a:p>
            <a:fld id="{92DAE99D-C7BD-48B1-85D9-F8D7F290CFE9}" type="slidenum">
              <a:rPr lang="en-US" smtClean="0"/>
              <a:t>20</a:t>
            </a:fld>
            <a:endParaRPr lang="en-US"/>
          </a:p>
        </p:txBody>
      </p:sp>
    </p:spTree>
    <p:extLst>
      <p:ext uri="{BB962C8B-B14F-4D97-AF65-F5344CB8AC3E}">
        <p14:creationId xmlns:p14="http://schemas.microsoft.com/office/powerpoint/2010/main" val="2147029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1D3CC-7C66-D5C9-6AD8-1C5C312D6A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C7ABC5-A937-C4A3-0940-3585B5664F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CA64E1-8EEB-2E4A-3A41-76D9C9C98BDE}"/>
              </a:ext>
            </a:extLst>
          </p:cNvPr>
          <p:cNvSpPr>
            <a:spLocks noGrp="1"/>
          </p:cNvSpPr>
          <p:nvPr>
            <p:ph type="body" idx="1"/>
          </p:nvPr>
        </p:nvSpPr>
        <p:spPr/>
        <p:txBody>
          <a:bodyPr/>
          <a:lstStyle/>
          <a:p>
            <a:pPr marL="457200" marR="170180">
              <a:spcBef>
                <a:spcPts val="0"/>
              </a:spcBef>
              <a:spcAft>
                <a:spcPts val="0"/>
              </a:spcAft>
            </a:pPr>
            <a:r>
              <a:rPr lang="en-US" dirty="0"/>
              <a:t>1. PCA -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 PCA must be signed by the Applicant or, if the Applicant is an organization, by a duly authorized officer of the organization. This form is administered by DOEE. Questions can be directed to Emily Rice at email: emily.rice</a:t>
            </a:r>
            <a:r>
              <a:rPr lang="en-US" sz="1800" u="none" strike="noStrike" dirty="0">
                <a:effectLst/>
                <a:latin typeface="Calibri" panose="020F0502020204030204" pitchFamily="34" charset="0"/>
                <a:ea typeface="Calibri" panose="020F0502020204030204" pitchFamily="34" charset="0"/>
                <a:cs typeface="Times New Roman" panose="02020603050405020304" pitchFamily="18" charset="0"/>
                <a:hlinkClick r:id="rId3"/>
              </a:rPr>
              <a:t>@dc.gov</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phone number: (202) 535-2679.</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15000"/>
              </a:lnSpc>
              <a:spcBef>
                <a:spcPts val="25"/>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 2. IRS W9 - The Applicant must submit a current completed W-9 form prepared for the U.S. Internal Revenue Service (IRS). DOEE defines “current” to mean that the document was completed within the same calendar year as that of the application date.</a:t>
            </a:r>
          </a:p>
          <a:p>
            <a:endParaRPr lang="en-US" dirty="0"/>
          </a:p>
        </p:txBody>
      </p:sp>
      <p:sp>
        <p:nvSpPr>
          <p:cNvPr id="4" name="Slide Number Placeholder 3">
            <a:extLst>
              <a:ext uri="{FF2B5EF4-FFF2-40B4-BE49-F238E27FC236}">
                <a16:creationId xmlns:a16="http://schemas.microsoft.com/office/drawing/2014/main" id="{1DAE32CB-8599-E4C0-27CF-200D9F1918DC}"/>
              </a:ext>
            </a:extLst>
          </p:cNvPr>
          <p:cNvSpPr>
            <a:spLocks noGrp="1"/>
          </p:cNvSpPr>
          <p:nvPr>
            <p:ph type="sldNum" sz="quarter" idx="5"/>
          </p:nvPr>
        </p:nvSpPr>
        <p:spPr/>
        <p:txBody>
          <a:bodyPr/>
          <a:lstStyle/>
          <a:p>
            <a:fld id="{92DAE99D-C7BD-48B1-85D9-F8D7F290CFE9}" type="slidenum">
              <a:rPr lang="en-US" smtClean="0"/>
              <a:t>21</a:t>
            </a:fld>
            <a:endParaRPr lang="en-US"/>
          </a:p>
        </p:txBody>
      </p:sp>
    </p:spTree>
    <p:extLst>
      <p:ext uri="{BB962C8B-B14F-4D97-AF65-F5344CB8AC3E}">
        <p14:creationId xmlns:p14="http://schemas.microsoft.com/office/powerpoint/2010/main" val="18736835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AB75F-B956-3411-0CF0-F0BF7CF294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500148-D520-4B56-F860-6DEB142520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738465-4A08-DA65-FECB-47C20FE324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Tax exemption affirmation letter -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If there is no IRS tax exemption affirmation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letter</a:t>
            </a:r>
            <a:r>
              <a:rPr lang="en-US" sz="1800" dirty="0">
                <a:effectLst/>
                <a:latin typeface="Calibri" panose="020F0502020204030204" pitchFamily="34" charset="0"/>
                <a:ea typeface="Calibri" panose="020F0502020204030204" pitchFamily="34" charset="0"/>
                <a:cs typeface="Times New Roman" panose="02020603050405020304" pitchFamily="18" charset="0"/>
              </a:rPr>
              <a:t> because the organization is a religious organization, then the Applicant may submit the best evidence it can of its status. Examples of potential best evidence for this purpose include, but are not limited to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a:t>
            </a:r>
            <a:r>
              <a:rPr lang="en-US" sz="1800" dirty="0">
                <a:effectLst/>
                <a:latin typeface="Calibri" panose="020F0502020204030204" pitchFamily="34" charset="0"/>
                <a:ea typeface="Calibri" panose="020F0502020204030204" pitchFamily="34" charset="0"/>
                <a:cs typeface="Times New Roman" panose="02020603050405020304" pitchFamily="18" charset="0"/>
              </a:rPr>
              <a:t>) a letter from the leader of the organization verifying that the organization is a religious group; (ii) a letter from the group’s board chair or similar official, verifying that the organization is a religious group.</a:t>
            </a:r>
          </a:p>
        </p:txBody>
      </p:sp>
      <p:sp>
        <p:nvSpPr>
          <p:cNvPr id="4" name="Slide Number Placeholder 3">
            <a:extLst>
              <a:ext uri="{FF2B5EF4-FFF2-40B4-BE49-F238E27FC236}">
                <a16:creationId xmlns:a16="http://schemas.microsoft.com/office/drawing/2014/main" id="{AC513502-AF52-9E63-8E30-D2D3217DB5A1}"/>
              </a:ext>
            </a:extLst>
          </p:cNvPr>
          <p:cNvSpPr>
            <a:spLocks noGrp="1"/>
          </p:cNvSpPr>
          <p:nvPr>
            <p:ph type="sldNum" sz="quarter" idx="5"/>
          </p:nvPr>
        </p:nvSpPr>
        <p:spPr/>
        <p:txBody>
          <a:bodyPr/>
          <a:lstStyle/>
          <a:p>
            <a:fld id="{92DAE99D-C7BD-48B1-85D9-F8D7F290CFE9}" type="slidenum">
              <a:rPr lang="en-US" smtClean="0"/>
              <a:t>22</a:t>
            </a:fld>
            <a:endParaRPr lang="en-US"/>
          </a:p>
        </p:txBody>
      </p:sp>
    </p:spTree>
    <p:extLst>
      <p:ext uri="{BB962C8B-B14F-4D97-AF65-F5344CB8AC3E}">
        <p14:creationId xmlns:p14="http://schemas.microsoft.com/office/powerpoint/2010/main" val="8091580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7049A-AF6C-196D-3589-EAF935A072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9E21E0-DFE8-392F-FB68-4CEA26A479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6CD62D-D5DD-4116-B97D-9CD0FC7917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54B3E96-D4EA-7D5A-B6E9-59A8DFA72926}"/>
              </a:ext>
            </a:extLst>
          </p:cNvPr>
          <p:cNvSpPr>
            <a:spLocks noGrp="1"/>
          </p:cNvSpPr>
          <p:nvPr>
            <p:ph type="sldNum" sz="quarter" idx="5"/>
          </p:nvPr>
        </p:nvSpPr>
        <p:spPr/>
        <p:txBody>
          <a:bodyPr/>
          <a:lstStyle/>
          <a:p>
            <a:fld id="{9EA8EB08-390D-4C34-8D50-8E7A0F87A287}" type="slidenum">
              <a:rPr lang="en-US" smtClean="0"/>
              <a:t>23</a:t>
            </a:fld>
            <a:endParaRPr lang="en-US"/>
          </a:p>
        </p:txBody>
      </p:sp>
    </p:spTree>
    <p:extLst>
      <p:ext uri="{BB962C8B-B14F-4D97-AF65-F5344CB8AC3E}">
        <p14:creationId xmlns:p14="http://schemas.microsoft.com/office/powerpoint/2010/main" val="27966866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budget should be submitted through the Financial Management Spreadsheet form Found in our website we have a video as well to guide you in the process. </a:t>
            </a:r>
          </a:p>
          <a:p>
            <a:endParaRPr lang="en-US" dirty="0"/>
          </a:p>
        </p:txBody>
      </p:sp>
      <p:sp>
        <p:nvSpPr>
          <p:cNvPr id="4" name="Slide Number Placeholder 3"/>
          <p:cNvSpPr>
            <a:spLocks noGrp="1"/>
          </p:cNvSpPr>
          <p:nvPr>
            <p:ph type="sldNum" sz="quarter" idx="5"/>
          </p:nvPr>
        </p:nvSpPr>
        <p:spPr/>
        <p:txBody>
          <a:bodyPr/>
          <a:lstStyle/>
          <a:p>
            <a:fld id="{92DAE99D-C7BD-48B1-85D9-F8D7F290CFE9}" type="slidenum">
              <a:rPr lang="en-US" smtClean="0"/>
              <a:t>24</a:t>
            </a:fld>
            <a:endParaRPr lang="en-US"/>
          </a:p>
        </p:txBody>
      </p:sp>
    </p:spTree>
    <p:extLst>
      <p:ext uri="{BB962C8B-B14F-4D97-AF65-F5344CB8AC3E}">
        <p14:creationId xmlns:p14="http://schemas.microsoft.com/office/powerpoint/2010/main" val="16193511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As a brief overview the Application budget must be written into the application tab – colored yellow</a:t>
            </a:r>
            <a:endParaRPr lang="en-US" dirty="0"/>
          </a:p>
        </p:txBody>
      </p:sp>
      <p:sp>
        <p:nvSpPr>
          <p:cNvPr id="4" name="Slide Number Placeholder 3"/>
          <p:cNvSpPr>
            <a:spLocks noGrp="1"/>
          </p:cNvSpPr>
          <p:nvPr>
            <p:ph type="sldNum" sz="quarter" idx="5"/>
          </p:nvPr>
        </p:nvSpPr>
        <p:spPr/>
        <p:txBody>
          <a:bodyPr/>
          <a:lstStyle/>
          <a:p>
            <a:fld id="{92DAE99D-C7BD-48B1-85D9-F8D7F290CFE9}" type="slidenum">
              <a:rPr lang="en-US" smtClean="0"/>
              <a:t>25</a:t>
            </a:fld>
            <a:endParaRPr lang="en-US"/>
          </a:p>
        </p:txBody>
      </p:sp>
    </p:spTree>
    <p:extLst>
      <p:ext uri="{BB962C8B-B14F-4D97-AF65-F5344CB8AC3E}">
        <p14:creationId xmlns:p14="http://schemas.microsoft.com/office/powerpoint/2010/main" val="31007880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budget items should be detailed, for example binoculars, nets, soil, seeds, shovels. </a:t>
            </a:r>
          </a:p>
        </p:txBody>
      </p:sp>
      <p:sp>
        <p:nvSpPr>
          <p:cNvPr id="4" name="Slide Number Placeholder 3"/>
          <p:cNvSpPr>
            <a:spLocks noGrp="1"/>
          </p:cNvSpPr>
          <p:nvPr>
            <p:ph type="sldNum" sz="quarter" idx="5"/>
          </p:nvPr>
        </p:nvSpPr>
        <p:spPr/>
        <p:txBody>
          <a:bodyPr/>
          <a:lstStyle/>
          <a:p>
            <a:fld id="{92DAE99D-C7BD-48B1-85D9-F8D7F290CFE9}" type="slidenum">
              <a:rPr lang="en-US" smtClean="0"/>
              <a:t>26</a:t>
            </a:fld>
            <a:endParaRPr lang="en-US"/>
          </a:p>
        </p:txBody>
      </p:sp>
    </p:spTree>
    <p:extLst>
      <p:ext uri="{BB962C8B-B14F-4D97-AF65-F5344CB8AC3E}">
        <p14:creationId xmlns:p14="http://schemas.microsoft.com/office/powerpoint/2010/main" val="12379278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column are budget categories, we have 7 categories </a:t>
            </a:r>
            <a:r>
              <a:rPr lang="en-US" sz="1200" dirty="0">
                <a:effectLst/>
                <a:latin typeface="Calibri" panose="020F0502020204030204" pitchFamily="34" charset="0"/>
                <a:ea typeface="Calibri" panose="020F0502020204030204" pitchFamily="34" charset="0"/>
                <a:cs typeface="Times New Roman" panose="02020603050405020304" pitchFamily="18" charset="0"/>
              </a:rPr>
              <a:t>– Include your budget categories, such as contractor, supplies, travel and field trips. </a:t>
            </a:r>
            <a:r>
              <a:rPr lang="en-US" sz="1800" dirty="0">
                <a:effectLst/>
                <a:latin typeface="Calibri" panose="020F0502020204030204" pitchFamily="34" charset="0"/>
                <a:ea typeface="Calibri" panose="020F0502020204030204" pitchFamily="34" charset="0"/>
                <a:cs typeface="Times New Roman" panose="02020603050405020304" pitchFamily="18" charset="0"/>
              </a:rPr>
              <a:t>Budget categories are limited to supplies, personnel, contractors, travel and field trips. Read the instructions carefully to know which field your budget items fit into. For example, soil, shovels and seeds would be supplies, buses to transport students would be field trips etc. Indirect are expenses to cover internal costs such as utilities, office rent etc.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2DAE99D-C7BD-48B1-85D9-F8D7F290CFE9}" type="slidenum">
              <a:rPr lang="en-US" smtClean="0"/>
              <a:t>27</a:t>
            </a:fld>
            <a:endParaRPr lang="en-US"/>
          </a:p>
        </p:txBody>
      </p:sp>
    </p:spTree>
    <p:extLst>
      <p:ext uri="{BB962C8B-B14F-4D97-AF65-F5344CB8AC3E}">
        <p14:creationId xmlns:p14="http://schemas.microsoft.com/office/powerpoint/2010/main" val="36878965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Poppins" panose="00000500000000000000" pitchFamily="2" charset="0"/>
                <a:cs typeface="Poppins" panose="00000500000000000000" pitchFamily="2" charset="0"/>
              </a:rPr>
              <a:t>Examples of Quantity Requested: In personnel place the number of hours, for supplies the number of supplies, for example if you are buying 50 bags of soil place the number 50.</a:t>
            </a:r>
          </a:p>
        </p:txBody>
      </p:sp>
      <p:sp>
        <p:nvSpPr>
          <p:cNvPr id="4" name="Slide Number Placeholder 3"/>
          <p:cNvSpPr>
            <a:spLocks noGrp="1"/>
          </p:cNvSpPr>
          <p:nvPr>
            <p:ph type="sldNum" sz="quarter" idx="5"/>
          </p:nvPr>
        </p:nvSpPr>
        <p:spPr/>
        <p:txBody>
          <a:bodyPr/>
          <a:lstStyle/>
          <a:p>
            <a:fld id="{92DAE99D-C7BD-48B1-85D9-F8D7F290CFE9}" type="slidenum">
              <a:rPr lang="en-US" smtClean="0"/>
              <a:t>28</a:t>
            </a:fld>
            <a:endParaRPr lang="en-US"/>
          </a:p>
        </p:txBody>
      </p:sp>
    </p:spTree>
    <p:extLst>
      <p:ext uri="{BB962C8B-B14F-4D97-AF65-F5344CB8AC3E}">
        <p14:creationId xmlns:p14="http://schemas.microsoft.com/office/powerpoint/2010/main" val="22775901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Poppins" panose="00000500000000000000" pitchFamily="2" charset="0"/>
                <a:cs typeface="Poppins" panose="00000500000000000000" pitchFamily="2" charset="0"/>
              </a:rPr>
              <a:t>Examples of Cost per Unit: How much each bag of soil costs, or how much is the contractual service for watering. </a:t>
            </a:r>
          </a:p>
        </p:txBody>
      </p:sp>
      <p:sp>
        <p:nvSpPr>
          <p:cNvPr id="4" name="Slide Number Placeholder 3"/>
          <p:cNvSpPr>
            <a:spLocks noGrp="1"/>
          </p:cNvSpPr>
          <p:nvPr>
            <p:ph type="sldNum" sz="quarter" idx="5"/>
          </p:nvPr>
        </p:nvSpPr>
        <p:spPr/>
        <p:txBody>
          <a:bodyPr/>
          <a:lstStyle/>
          <a:p>
            <a:fld id="{334AFA92-1353-4A68-A8D0-F79713B4D8FE}" type="slidenum">
              <a:rPr lang="en-US" smtClean="0"/>
              <a:t>29</a:t>
            </a:fld>
            <a:endParaRPr lang="en-US"/>
          </a:p>
        </p:txBody>
      </p:sp>
    </p:spTree>
    <p:extLst>
      <p:ext uri="{BB962C8B-B14F-4D97-AF65-F5344CB8AC3E}">
        <p14:creationId xmlns:p14="http://schemas.microsoft.com/office/powerpoint/2010/main" val="2916002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 bit about The Trust: This is a non profit organization created in 1985 by the Maryland General Assembly. The Trust’s mission is to engage and empower diverse groups to take actions that enrich natural resources and local communities of the Chesapeake Bay region. The Trust believes that communities are the center to restoring the watershed, with that goal in mind we facilitate funding so that communities can be the leaders of that restoration. The Trust has funded over $160 million in grants since 1985</a:t>
            </a:r>
          </a:p>
          <a:p>
            <a:endParaRPr lang="en-US" dirty="0"/>
          </a:p>
        </p:txBody>
      </p:sp>
      <p:sp>
        <p:nvSpPr>
          <p:cNvPr id="4" name="Slide Number Placeholder 3"/>
          <p:cNvSpPr>
            <a:spLocks noGrp="1"/>
          </p:cNvSpPr>
          <p:nvPr>
            <p:ph type="sldNum" sz="quarter" idx="5"/>
          </p:nvPr>
        </p:nvSpPr>
        <p:spPr/>
        <p:txBody>
          <a:bodyPr/>
          <a:lstStyle/>
          <a:p>
            <a:fld id="{92DAE99D-C7BD-48B1-85D9-F8D7F290CFE9}" type="slidenum">
              <a:rPr lang="en-US" smtClean="0"/>
              <a:t>3</a:t>
            </a:fld>
            <a:endParaRPr lang="en-US"/>
          </a:p>
        </p:txBody>
      </p:sp>
    </p:spTree>
    <p:extLst>
      <p:ext uri="{BB962C8B-B14F-4D97-AF65-F5344CB8AC3E}">
        <p14:creationId xmlns:p14="http://schemas.microsoft.com/office/powerpoint/2010/main" val="30126538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Poppins" panose="00000500000000000000" pitchFamily="2" charset="0"/>
                <a:cs typeface="Poppins" panose="00000500000000000000" pitchFamily="2" charset="0"/>
              </a:rPr>
              <a:t>Amount requested: This automatically populates by adding the Quantity Requested and the Cost Per Unit Requested. Double check that it adds to what you need. </a:t>
            </a:r>
          </a:p>
        </p:txBody>
      </p:sp>
      <p:sp>
        <p:nvSpPr>
          <p:cNvPr id="4" name="Slide Number Placeholder 3"/>
          <p:cNvSpPr>
            <a:spLocks noGrp="1"/>
          </p:cNvSpPr>
          <p:nvPr>
            <p:ph type="sldNum" sz="quarter" idx="5"/>
          </p:nvPr>
        </p:nvSpPr>
        <p:spPr/>
        <p:txBody>
          <a:bodyPr/>
          <a:lstStyle/>
          <a:p>
            <a:fld id="{92DAE99D-C7BD-48B1-85D9-F8D7F290CFE9}" type="slidenum">
              <a:rPr lang="en-US" smtClean="0"/>
              <a:t>30</a:t>
            </a:fld>
            <a:endParaRPr lang="en-US"/>
          </a:p>
        </p:txBody>
      </p:sp>
    </p:spTree>
    <p:extLst>
      <p:ext uri="{BB962C8B-B14F-4D97-AF65-F5344CB8AC3E}">
        <p14:creationId xmlns:p14="http://schemas.microsoft.com/office/powerpoint/2010/main" val="28896279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4AFA92-1353-4A68-A8D0-F79713B4D8FE}" type="slidenum">
              <a:rPr lang="en-US" smtClean="0"/>
              <a:t>31</a:t>
            </a:fld>
            <a:endParaRPr lang="en-US"/>
          </a:p>
        </p:txBody>
      </p:sp>
    </p:spTree>
    <p:extLst>
      <p:ext uri="{BB962C8B-B14F-4D97-AF65-F5344CB8AC3E}">
        <p14:creationId xmlns:p14="http://schemas.microsoft.com/office/powerpoint/2010/main" val="16458371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take advantage of all our resources, we have several videos. I can provide these links in the chat.</a:t>
            </a:r>
          </a:p>
        </p:txBody>
      </p:sp>
      <p:sp>
        <p:nvSpPr>
          <p:cNvPr id="4" name="Slide Number Placeholder 3"/>
          <p:cNvSpPr>
            <a:spLocks noGrp="1"/>
          </p:cNvSpPr>
          <p:nvPr>
            <p:ph type="sldNum" sz="quarter" idx="5"/>
          </p:nvPr>
        </p:nvSpPr>
        <p:spPr/>
        <p:txBody>
          <a:bodyPr/>
          <a:lstStyle/>
          <a:p>
            <a:fld id="{92DAE99D-C7BD-48B1-85D9-F8D7F290CFE9}" type="slidenum">
              <a:rPr lang="en-US" smtClean="0"/>
              <a:t>32</a:t>
            </a:fld>
            <a:endParaRPr lang="en-US"/>
          </a:p>
        </p:txBody>
      </p:sp>
    </p:spTree>
    <p:extLst>
      <p:ext uri="{BB962C8B-B14F-4D97-AF65-F5344CB8AC3E}">
        <p14:creationId xmlns:p14="http://schemas.microsoft.com/office/powerpoint/2010/main" val="15059900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Now, let's discuss what happens after you submit your application and it goes through the review process.</a:t>
            </a:r>
          </a:p>
          <a:p>
            <a:pPr marL="0" marR="0" lvl="0" indent="0">
              <a:lnSpc>
                <a:spcPct val="107000"/>
              </a:lnSpc>
              <a:spcBef>
                <a:spcPts val="0"/>
              </a:spcBef>
              <a:spcAft>
                <a:spcPts val="800"/>
              </a:spcAft>
              <a:buSzPts val="1000"/>
              <a:buFont typeface="Symbol" panose="05050102010706020507" pitchFamily="18" charset="2"/>
              <a:buNone/>
              <a:tabLst>
                <a:tab pos="457200" algn="l"/>
              </a:tabLst>
            </a:pPr>
            <a:endParaRPr lang="en-US" sz="2000" kern="1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en-US" sz="3200" dirty="0"/>
              <a:t>Each application is reviewed by a technical external peer review committee, called the Technical Review Committee (TRC), composed of individuals who are experts in the fields supported by the RFP and represent communities engaged by projects funded by the RFP.</a:t>
            </a:r>
          </a:p>
          <a:p>
            <a:pPr marL="0" marR="0" lvl="0" indent="0">
              <a:lnSpc>
                <a:spcPct val="107000"/>
              </a:lnSpc>
              <a:spcBef>
                <a:spcPts val="0"/>
              </a:spcBef>
              <a:spcAft>
                <a:spcPts val="800"/>
              </a:spcAft>
              <a:buSzPts val="1000"/>
              <a:buFont typeface="Symbol" panose="05050102010706020507" pitchFamily="18" charset="2"/>
              <a:buNone/>
              <a:tabLst>
                <a:tab pos="457200" algn="l"/>
              </a:tabLst>
            </a:pPr>
            <a:endParaRPr lang="en-US" sz="2000" kern="10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SzPts val="1000"/>
              <a:buFont typeface="Symbol" panose="05050102010706020507" pitchFamily="18" charset="2"/>
              <a:buNone/>
              <a:tabLst>
                <a:tab pos="457200" algn="l"/>
              </a:tabLst>
            </a:pPr>
            <a:r>
              <a:rPr lang="en-US" sz="2000" kern="100" dirty="0">
                <a:effectLst/>
                <a:latin typeface="+mn-lt"/>
                <a:ea typeface="Calibri" panose="020F0502020204030204" pitchFamily="34" charset="0"/>
                <a:cs typeface="Times New Roman" panose="02020603050405020304" pitchFamily="18" charset="0"/>
              </a:rPr>
              <a:t>The TRC will rank and score applications based on the evaluation criteria.</a:t>
            </a:r>
          </a:p>
          <a:p>
            <a:endParaRPr lang="en-US" dirty="0"/>
          </a:p>
          <a:p>
            <a:endParaRPr lang="en-US" dirty="0"/>
          </a:p>
        </p:txBody>
      </p:sp>
      <p:sp>
        <p:nvSpPr>
          <p:cNvPr id="4" name="Slide Number Placeholder 3"/>
          <p:cNvSpPr>
            <a:spLocks noGrp="1"/>
          </p:cNvSpPr>
          <p:nvPr>
            <p:ph type="sldNum" sz="quarter" idx="5"/>
          </p:nvPr>
        </p:nvSpPr>
        <p:spPr/>
        <p:txBody>
          <a:bodyPr/>
          <a:lstStyle/>
          <a:p>
            <a:fld id="{A7F02540-DAEE-4D17-8A7A-B3206B171EA5}" type="slidenum">
              <a:rPr lang="en-US" smtClean="0"/>
              <a:t>33</a:t>
            </a:fld>
            <a:endParaRPr lang="en-US"/>
          </a:p>
        </p:txBody>
      </p:sp>
    </p:spTree>
    <p:extLst>
      <p:ext uri="{BB962C8B-B14F-4D97-AF65-F5344CB8AC3E}">
        <p14:creationId xmlns:p14="http://schemas.microsoft.com/office/powerpoint/2010/main" val="31782707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33562-CD59-2A3A-02A6-D9F89B59F4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D996A3-1872-A3FB-ABB5-16A40EA317E4}"/>
              </a:ext>
            </a:extLst>
          </p:cNvPr>
          <p:cNvSpPr>
            <a:spLocks noGrp="1" noRot="1" noChangeAspect="1"/>
          </p:cNvSpPr>
          <p:nvPr>
            <p:ph type="sldImg"/>
          </p:nvPr>
        </p:nvSpPr>
        <p:spPr>
          <a:xfrm>
            <a:off x="1497013" y="1200150"/>
            <a:ext cx="4321175" cy="3240088"/>
          </a:xfrm>
        </p:spPr>
      </p:sp>
      <p:sp>
        <p:nvSpPr>
          <p:cNvPr id="3" name="Notes Placeholder 2">
            <a:extLst>
              <a:ext uri="{FF2B5EF4-FFF2-40B4-BE49-F238E27FC236}">
                <a16:creationId xmlns:a16="http://schemas.microsoft.com/office/drawing/2014/main" id="{64256D02-774A-34E0-4FC5-8BF2E0BAF18C}"/>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For your reference the scoring criteria is in the RFA, this is  how the technical review committee will score each area of the applications. DOEE awards more points for the Special Focus Areas</a:t>
            </a:r>
          </a:p>
          <a:p>
            <a:pPr marL="0" marR="0" lvl="0" indent="0">
              <a:lnSpc>
                <a:spcPct val="107000"/>
              </a:lnSpc>
              <a:spcBef>
                <a:spcPts val="0"/>
              </a:spcBef>
              <a:spcAft>
                <a:spcPts val="800"/>
              </a:spcAft>
              <a:buSzPts val="1000"/>
              <a:buFont typeface="Symbol" panose="05050102010706020507" pitchFamily="18" charset="2"/>
              <a:buNone/>
              <a:tabLst>
                <a:tab pos="457200" algn="l"/>
              </a:tabLst>
            </a:pPr>
            <a:endParaRPr lang="en-US" sz="2000" kern="1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en-US" sz="3200" dirty="0"/>
              <a:t>Each application is reviewed by a technical external peer review committee, called the Technical Review Committee (TRC), composed of individuals who are experts in the fields supported by the RFP and represent communities engaged by projects funded by the RFP.</a:t>
            </a:r>
          </a:p>
          <a:p>
            <a:pPr marL="0" marR="0" lvl="0" indent="0">
              <a:lnSpc>
                <a:spcPct val="107000"/>
              </a:lnSpc>
              <a:spcBef>
                <a:spcPts val="0"/>
              </a:spcBef>
              <a:spcAft>
                <a:spcPts val="800"/>
              </a:spcAft>
              <a:buSzPts val="1000"/>
              <a:buFont typeface="Symbol" panose="05050102010706020507" pitchFamily="18" charset="2"/>
              <a:buNone/>
              <a:tabLst>
                <a:tab pos="457200" algn="l"/>
              </a:tabLst>
            </a:pPr>
            <a:endParaRPr lang="en-US" sz="2000" kern="10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SzPts val="1000"/>
              <a:buFont typeface="Symbol" panose="05050102010706020507" pitchFamily="18" charset="2"/>
              <a:buNone/>
              <a:tabLst>
                <a:tab pos="457200" algn="l"/>
              </a:tabLst>
            </a:pPr>
            <a:r>
              <a:rPr lang="en-US" sz="2000" kern="100" dirty="0">
                <a:effectLst/>
                <a:latin typeface="+mn-lt"/>
                <a:ea typeface="Calibri" panose="020F0502020204030204" pitchFamily="34" charset="0"/>
                <a:cs typeface="Times New Roman" panose="02020603050405020304" pitchFamily="18" charset="0"/>
              </a:rPr>
              <a:t>The TRC will rank and score applications based on the evaluation criteria we discussed earlier.</a:t>
            </a:r>
          </a:p>
          <a:p>
            <a:endParaRPr lang="en-US" dirty="0"/>
          </a:p>
          <a:p>
            <a:endParaRPr lang="en-US" dirty="0"/>
          </a:p>
        </p:txBody>
      </p:sp>
      <p:sp>
        <p:nvSpPr>
          <p:cNvPr id="4" name="Slide Number Placeholder 3">
            <a:extLst>
              <a:ext uri="{FF2B5EF4-FFF2-40B4-BE49-F238E27FC236}">
                <a16:creationId xmlns:a16="http://schemas.microsoft.com/office/drawing/2014/main" id="{B1579E58-FE23-2BE8-977E-332766CE0A58}"/>
              </a:ext>
            </a:extLst>
          </p:cNvPr>
          <p:cNvSpPr>
            <a:spLocks noGrp="1"/>
          </p:cNvSpPr>
          <p:nvPr>
            <p:ph type="sldNum" sz="quarter" idx="5"/>
          </p:nvPr>
        </p:nvSpPr>
        <p:spPr/>
        <p:txBody>
          <a:bodyPr/>
          <a:lstStyle/>
          <a:p>
            <a:fld id="{A7F02540-DAEE-4D17-8A7A-B3206B171EA5}" type="slidenum">
              <a:rPr lang="en-US" smtClean="0"/>
              <a:t>34</a:t>
            </a:fld>
            <a:endParaRPr lang="en-US"/>
          </a:p>
        </p:txBody>
      </p:sp>
    </p:spTree>
    <p:extLst>
      <p:ext uri="{BB962C8B-B14F-4D97-AF65-F5344CB8AC3E}">
        <p14:creationId xmlns:p14="http://schemas.microsoft.com/office/powerpoint/2010/main" val="18997949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reviewers make recommendations that are then presented to our board of trustees. The board checks the final approval of the applications. And Trust staff then send out decision letters to the organizations.</a:t>
            </a:r>
          </a:p>
        </p:txBody>
      </p:sp>
      <p:sp>
        <p:nvSpPr>
          <p:cNvPr id="4" name="Slide Number Placeholder 3"/>
          <p:cNvSpPr>
            <a:spLocks noGrp="1"/>
          </p:cNvSpPr>
          <p:nvPr>
            <p:ph type="sldNum" sz="quarter" idx="5"/>
          </p:nvPr>
        </p:nvSpPr>
        <p:spPr/>
        <p:txBody>
          <a:bodyPr/>
          <a:lstStyle/>
          <a:p>
            <a:fld id="{A7F02540-DAEE-4D17-8A7A-B3206B171EA5}" type="slidenum">
              <a:rPr lang="en-US" smtClean="0"/>
              <a:t>35</a:t>
            </a:fld>
            <a:endParaRPr lang="en-US"/>
          </a:p>
        </p:txBody>
      </p:sp>
    </p:spTree>
    <p:extLst>
      <p:ext uri="{BB962C8B-B14F-4D97-AF65-F5344CB8AC3E}">
        <p14:creationId xmlns:p14="http://schemas.microsoft.com/office/powerpoint/2010/main" val="32114080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F02540-DAEE-4D17-8A7A-B3206B171EA5}" type="slidenum">
              <a:rPr lang="en-US" smtClean="0"/>
              <a:t>36</a:t>
            </a:fld>
            <a:endParaRPr lang="en-US"/>
          </a:p>
        </p:txBody>
      </p:sp>
    </p:spTree>
    <p:extLst>
      <p:ext uri="{BB962C8B-B14F-4D97-AF65-F5344CB8AC3E}">
        <p14:creationId xmlns:p14="http://schemas.microsoft.com/office/powerpoint/2010/main" val="33787819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Thank you for joining us today. We now have an open space for questions and answers.</a:t>
            </a:r>
            <a:endParaRPr lang="en-US" dirty="0"/>
          </a:p>
        </p:txBody>
      </p:sp>
      <p:sp>
        <p:nvSpPr>
          <p:cNvPr id="4" name="Slide Number Placeholder 3"/>
          <p:cNvSpPr>
            <a:spLocks noGrp="1"/>
          </p:cNvSpPr>
          <p:nvPr>
            <p:ph type="sldNum" sz="quarter" idx="5"/>
          </p:nvPr>
        </p:nvSpPr>
        <p:spPr/>
        <p:txBody>
          <a:bodyPr/>
          <a:lstStyle/>
          <a:p>
            <a:fld id="{C79E2263-5C2C-4021-956A-67C27BC31A69}" type="slidenum">
              <a:rPr lang="en-US" smtClean="0"/>
              <a:t>37</a:t>
            </a:fld>
            <a:endParaRPr lang="en-US"/>
          </a:p>
        </p:txBody>
      </p:sp>
    </p:spTree>
    <p:extLst>
      <p:ext uri="{BB962C8B-B14F-4D97-AF65-F5344CB8AC3E}">
        <p14:creationId xmlns:p14="http://schemas.microsoft.com/office/powerpoint/2010/main" val="1206390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Where does the money come from?</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have several funding sources, our general funds come from the Maryland’s Chesapeake Bay license plate, and others are the tax check for the Hunting and Fishing License Registration. There are many other programs with partnerships such as the National Oceanic and Atmospheric Administration (NOAA), Department of Energy and the Environment, Environmental Protection Agency. We also have partnerships with local government entities, such as Charles County and Anne Arundel. All those funds  go toward our grants programs.</a:t>
            </a:r>
          </a:p>
        </p:txBody>
      </p:sp>
      <p:sp>
        <p:nvSpPr>
          <p:cNvPr id="4" name="Slide Number Placeholder 3"/>
          <p:cNvSpPr>
            <a:spLocks noGrp="1"/>
          </p:cNvSpPr>
          <p:nvPr>
            <p:ph type="sldNum" sz="quarter" idx="5"/>
          </p:nvPr>
        </p:nvSpPr>
        <p:spPr/>
        <p:txBody>
          <a:bodyPr/>
          <a:lstStyle/>
          <a:p>
            <a:fld id="{92DAE99D-C7BD-48B1-85D9-F8D7F290CFE9}" type="slidenum">
              <a:rPr lang="en-US" smtClean="0"/>
              <a:t>4</a:t>
            </a:fld>
            <a:endParaRPr lang="en-US"/>
          </a:p>
        </p:txBody>
      </p:sp>
    </p:spTree>
    <p:extLst>
      <p:ext uri="{BB962C8B-B14F-4D97-AF65-F5344CB8AC3E}">
        <p14:creationId xmlns:p14="http://schemas.microsoft.com/office/powerpoint/2010/main" val="1477301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Trust funds a spectrum of activities from environmental education to create knowledge and awareness to restoration through invasive plant removal, tree planting, stormwater gardens, green infrastructure shoreline restoration amongst other practices. You can take a look at our website for more information on other opportunities.</a:t>
            </a:r>
            <a:endParaRPr lang="en-US" dirty="0"/>
          </a:p>
        </p:txBody>
      </p:sp>
      <p:sp>
        <p:nvSpPr>
          <p:cNvPr id="4" name="Slide Number Placeholder 3"/>
          <p:cNvSpPr>
            <a:spLocks noGrp="1"/>
          </p:cNvSpPr>
          <p:nvPr>
            <p:ph type="sldNum" sz="quarter" idx="5"/>
          </p:nvPr>
        </p:nvSpPr>
        <p:spPr/>
        <p:txBody>
          <a:bodyPr/>
          <a:lstStyle/>
          <a:p>
            <a:fld id="{92DAE99D-C7BD-48B1-85D9-F8D7F290CFE9}" type="slidenum">
              <a:rPr lang="en-US" smtClean="0"/>
              <a:t>5</a:t>
            </a:fld>
            <a:endParaRPr lang="en-US"/>
          </a:p>
        </p:txBody>
      </p:sp>
    </p:spTree>
    <p:extLst>
      <p:ext uri="{BB962C8B-B14F-4D97-AF65-F5344CB8AC3E}">
        <p14:creationId xmlns:p14="http://schemas.microsoft.com/office/powerpoint/2010/main" val="3456826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also programs for restoration and science and county specific programs. </a:t>
            </a:r>
          </a:p>
        </p:txBody>
      </p:sp>
      <p:sp>
        <p:nvSpPr>
          <p:cNvPr id="4" name="Slide Number Placeholder 3"/>
          <p:cNvSpPr>
            <a:spLocks noGrp="1"/>
          </p:cNvSpPr>
          <p:nvPr>
            <p:ph type="sldNum" sz="quarter" idx="5"/>
          </p:nvPr>
        </p:nvSpPr>
        <p:spPr/>
        <p:txBody>
          <a:bodyPr/>
          <a:lstStyle/>
          <a:p>
            <a:fld id="{92DAE99D-C7BD-48B1-85D9-F8D7F290CFE9}" type="slidenum">
              <a:rPr lang="en-US" smtClean="0"/>
              <a:t>6</a:t>
            </a:fld>
            <a:endParaRPr lang="en-US"/>
          </a:p>
        </p:txBody>
      </p:sp>
    </p:spTree>
    <p:extLst>
      <p:ext uri="{BB962C8B-B14F-4D97-AF65-F5344CB8AC3E}">
        <p14:creationId xmlns:p14="http://schemas.microsoft.com/office/powerpoint/2010/main" val="2100065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programs funding comes from the Department of Energy and Environment DOEE and the Trust. The Community Stormwater Solutions Grant Program provides funding for innovative, community-oriented and –inspired projects, aimed at improving water quality in the District of Columbia. You can be awarded up to $35,000 and the application deadline is March 28</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th at 4:00 pm</a:t>
            </a:r>
            <a:r>
              <a:rPr lang="en-US" sz="1800" dirty="0">
                <a:effectLst/>
                <a:latin typeface="Calibri" panose="020F0502020204030204" pitchFamily="34" charset="0"/>
                <a:ea typeface="Calibri" panose="020F0502020204030204" pitchFamily="34" charset="0"/>
                <a:cs typeface="Times New Roman" panose="02020603050405020304" pitchFamily="18" charset="0"/>
              </a:rPr>
              <a:t> Please apply early, this is very important, once the portal closes, we can not reopen it, it closes automatically. </a:t>
            </a:r>
          </a:p>
        </p:txBody>
      </p:sp>
      <p:sp>
        <p:nvSpPr>
          <p:cNvPr id="4" name="Slide Number Placeholder 3"/>
          <p:cNvSpPr>
            <a:spLocks noGrp="1"/>
          </p:cNvSpPr>
          <p:nvPr>
            <p:ph type="sldNum" sz="quarter" idx="5"/>
          </p:nvPr>
        </p:nvSpPr>
        <p:spPr/>
        <p:txBody>
          <a:bodyPr/>
          <a:lstStyle/>
          <a:p>
            <a:fld id="{92DAE99D-C7BD-48B1-85D9-F8D7F290CFE9}" type="slidenum">
              <a:rPr lang="en-US" smtClean="0"/>
              <a:t>7</a:t>
            </a:fld>
            <a:endParaRPr lang="en-US"/>
          </a:p>
        </p:txBody>
      </p:sp>
    </p:spTree>
    <p:extLst>
      <p:ext uri="{BB962C8B-B14F-4D97-AF65-F5344CB8AC3E}">
        <p14:creationId xmlns:p14="http://schemas.microsoft.com/office/powerpoint/2010/main" val="2795420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Poppins" panose="00000500000000000000" pitchFamily="2" charset="0"/>
                <a:cs typeface="Poppins" panose="00000500000000000000" pitchFamily="2" charset="0"/>
              </a:rPr>
              <a:t>Who can apply? Applicants must be physically located in the District of Columbia  and projects must be located in the District. If you are not located in DC, we recommend you work with a partner. </a:t>
            </a:r>
            <a:r>
              <a:rPr lang="en-US" b="1" dirty="0" err="1">
                <a:latin typeface="Poppins" panose="00000500000000000000" pitchFamily="2" charset="0"/>
                <a:cs typeface="Poppins" panose="00000500000000000000" pitchFamily="2" charset="0"/>
              </a:rPr>
              <a:t>Organizationsc</a:t>
            </a:r>
            <a:r>
              <a:rPr lang="en-US" b="1" dirty="0">
                <a:latin typeface="Poppins" panose="00000500000000000000" pitchFamily="2" charset="0"/>
                <a:cs typeface="Poppins" panose="00000500000000000000" pitchFamily="2" charset="0"/>
              </a:rPr>
              <a:t> can be</a:t>
            </a:r>
          </a:p>
          <a:p>
            <a:r>
              <a:rPr lang="en-US" dirty="0">
                <a:latin typeface="Poppins" panose="00000500000000000000" pitchFamily="2" charset="0"/>
                <a:cs typeface="Poppins" panose="00000500000000000000" pitchFamily="2" charset="0"/>
              </a:rPr>
              <a:t>Nonprofit organizations</a:t>
            </a:r>
          </a:p>
          <a:p>
            <a:r>
              <a:rPr lang="en-US" dirty="0">
                <a:latin typeface="Poppins" panose="00000500000000000000" pitchFamily="2" charset="0"/>
                <a:cs typeface="Poppins" panose="00000500000000000000" pitchFamily="2" charset="0"/>
              </a:rPr>
              <a:t>Faith-based organizations</a:t>
            </a:r>
          </a:p>
          <a:p>
            <a:r>
              <a:rPr lang="en-US" dirty="0">
                <a:latin typeface="Poppins" panose="00000500000000000000" pitchFamily="2" charset="0"/>
                <a:cs typeface="Poppins" panose="00000500000000000000" pitchFamily="2" charset="0"/>
              </a:rPr>
              <a:t>Government agencies</a:t>
            </a:r>
          </a:p>
          <a:p>
            <a:r>
              <a:rPr lang="en-US" dirty="0">
                <a:latin typeface="Poppins" panose="00000500000000000000" pitchFamily="2" charset="0"/>
                <a:cs typeface="Poppins" panose="00000500000000000000" pitchFamily="2" charset="0"/>
              </a:rPr>
              <a:t>Universities/educational institutions</a:t>
            </a:r>
          </a:p>
          <a:p>
            <a:r>
              <a:rPr lang="en-US" dirty="0">
                <a:latin typeface="Poppins" panose="00000500000000000000" pitchFamily="2" charset="0"/>
                <a:cs typeface="Poppins" panose="00000500000000000000" pitchFamily="2" charset="0"/>
              </a:rPr>
              <a:t>Private Enterprises. </a:t>
            </a:r>
          </a:p>
          <a:p>
            <a:endParaRPr lang="en-US" dirty="0"/>
          </a:p>
        </p:txBody>
      </p:sp>
      <p:sp>
        <p:nvSpPr>
          <p:cNvPr id="4" name="Slide Number Placeholder 3"/>
          <p:cNvSpPr>
            <a:spLocks noGrp="1"/>
          </p:cNvSpPr>
          <p:nvPr>
            <p:ph type="sldNum" sz="quarter" idx="5"/>
          </p:nvPr>
        </p:nvSpPr>
        <p:spPr/>
        <p:txBody>
          <a:bodyPr/>
          <a:lstStyle/>
          <a:p>
            <a:fld id="{92DAE99D-C7BD-48B1-85D9-F8D7F290CFE9}" type="slidenum">
              <a:rPr lang="en-US" smtClean="0"/>
              <a:t>8</a:t>
            </a:fld>
            <a:endParaRPr lang="en-US"/>
          </a:p>
        </p:txBody>
      </p:sp>
    </p:spTree>
    <p:extLst>
      <p:ext uri="{BB962C8B-B14F-4D97-AF65-F5344CB8AC3E}">
        <p14:creationId xmlns:p14="http://schemas.microsoft.com/office/powerpoint/2010/main" val="3382307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applying to the program, look closely at the project areas. DOEE is proposing seven project areas and two special focus areas. 1. For example, you could </a:t>
            </a:r>
            <a:r>
              <a:rPr lang="en-US" sz="1800" dirty="0">
                <a:effectLst/>
                <a:latin typeface="Calibri" panose="020F0502020204030204" pitchFamily="34" charset="0"/>
                <a:ea typeface="Calibri" panose="020F0502020204030204" pitchFamily="34" charset="0"/>
                <a:cs typeface="Times New Roman" panose="02020603050405020304" pitchFamily="18" charset="0"/>
              </a:rPr>
              <a:t>increase access to local green spaces for low-income communities or promote connection in a space that is rooted in the unique culture and history. 2. Green infrastructure, such as green roofs, rain gardens, rainwater harvesting and tree planting, applications should center around community stewardship of existing green infrastructure. 3. Applications in this project area should empower communities to find jobs and career resources on topics such as litter prevention, watershed health, stormwater management and green infrastructure. 4. Proposals in this category should intentionally assist in the recovery of a degraded ecosystem. This could include reducing or halting pollution, removal of non-native plants, and restoration with native species 5. </a:t>
            </a:r>
            <a:r>
              <a:rPr lang="en-US" sz="1800" dirty="0">
                <a:effectLst/>
                <a:latin typeface="Calibri" panose="020F0502020204030204" pitchFamily="34" charset="0"/>
                <a:ea typeface="Calibri" panose="020F0502020204030204" pitchFamily="34" charset="0"/>
              </a:rPr>
              <a:t>A </a:t>
            </a:r>
            <a:r>
              <a:rPr lang="en-US" sz="1800" spc="-5" dirty="0">
                <a:effectLst/>
                <a:latin typeface="Calibri" panose="020F0502020204030204" pitchFamily="34" charset="0"/>
                <a:ea typeface="Calibri" panose="020F0502020204030204" pitchFamily="34" charset="0"/>
              </a:rPr>
              <a:t>project</a:t>
            </a:r>
            <a:r>
              <a:rPr lang="en-US" sz="1800" spc="5" dirty="0">
                <a:effectLst/>
                <a:latin typeface="Calibri" panose="020F0502020204030204" pitchFamily="34" charset="0"/>
                <a:ea typeface="Calibri" panose="020F0502020204030204" pitchFamily="34" charset="0"/>
              </a:rPr>
              <a:t> </a:t>
            </a:r>
            <a:r>
              <a:rPr lang="en-US" sz="1800" spc="-5" dirty="0">
                <a:effectLst/>
                <a:latin typeface="Calibri" panose="020F0502020204030204" pitchFamily="34" charset="0"/>
                <a:ea typeface="Calibri" panose="020F0502020204030204" pitchFamily="34" charset="0"/>
              </a:rPr>
              <a:t>in this</a:t>
            </a:r>
            <a:r>
              <a:rPr lang="en-US" sz="1800" spc="-10" dirty="0">
                <a:effectLst/>
                <a:latin typeface="Calibri" panose="020F0502020204030204" pitchFamily="34" charset="0"/>
                <a:ea typeface="Calibri" panose="020F0502020204030204" pitchFamily="34" charset="0"/>
              </a:rPr>
              <a:t> </a:t>
            </a:r>
            <a:r>
              <a:rPr lang="en-US" sz="1800" spc="-5" dirty="0">
                <a:effectLst/>
                <a:latin typeface="Calibri" panose="020F0502020204030204" pitchFamily="34" charset="0"/>
                <a:ea typeface="Calibri" panose="020F0502020204030204" pitchFamily="34" charset="0"/>
              </a:rPr>
              <a:t>category</a:t>
            </a:r>
            <a:r>
              <a:rPr lang="en-US" sz="1800" spc="5" dirty="0">
                <a:effectLst/>
                <a:latin typeface="Calibri" panose="020F0502020204030204" pitchFamily="34" charset="0"/>
                <a:ea typeface="Calibri" panose="020F0502020204030204" pitchFamily="34" charset="0"/>
              </a:rPr>
              <a:t> </a:t>
            </a:r>
            <a:r>
              <a:rPr lang="en-US" sz="1800" spc="-5" dirty="0">
                <a:effectLst/>
                <a:latin typeface="Calibri" panose="020F0502020204030204" pitchFamily="34" charset="0"/>
                <a:ea typeface="Calibri" panose="020F0502020204030204" pitchFamily="34" charset="0"/>
              </a:rPr>
              <a:t>should incorporate</a:t>
            </a:r>
            <a:r>
              <a:rPr lang="en-US" sz="1800" spc="-10" dirty="0">
                <a:effectLst/>
                <a:latin typeface="Calibri" panose="020F0502020204030204" pitchFamily="34" charset="0"/>
                <a:ea typeface="Calibri" panose="020F0502020204030204" pitchFamily="34" charset="0"/>
              </a:rPr>
              <a:t> </a:t>
            </a:r>
            <a:r>
              <a:rPr lang="en-US" sz="1800" spc="-5" dirty="0">
                <a:effectLst/>
                <a:latin typeface="Calibri" panose="020F0502020204030204" pitchFamily="34" charset="0"/>
                <a:ea typeface="Calibri" panose="020F0502020204030204" pitchFamily="34" charset="0"/>
              </a:rPr>
              <a:t>project-based learning </a:t>
            </a:r>
            <a:r>
              <a:rPr lang="en-US" sz="1800" dirty="0">
                <a:effectLst/>
                <a:latin typeface="Calibri" panose="020F0502020204030204" pitchFamily="34" charset="0"/>
                <a:ea typeface="Calibri" panose="020F0502020204030204" pitchFamily="34" charset="0"/>
              </a:rPr>
              <a:t>for</a:t>
            </a:r>
            <a:r>
              <a:rPr lang="en-US" sz="1800" spc="-10" dirty="0">
                <a:effectLst/>
                <a:latin typeface="Calibri" panose="020F0502020204030204" pitchFamily="34" charset="0"/>
                <a:ea typeface="Calibri" panose="020F0502020204030204" pitchFamily="34" charset="0"/>
              </a:rPr>
              <a:t> </a:t>
            </a:r>
            <a:r>
              <a:rPr lang="en-US" sz="1800" spc="-5" dirty="0">
                <a:effectLst/>
                <a:latin typeface="Calibri" panose="020F0502020204030204" pitchFamily="34" charset="0"/>
                <a:ea typeface="Calibri" panose="020F0502020204030204" pitchFamily="34" charset="0"/>
              </a:rPr>
              <a:t>District</a:t>
            </a:r>
            <a:r>
              <a:rPr lang="en-US" sz="1800" spc="5" dirty="0">
                <a:effectLst/>
                <a:latin typeface="Calibri" panose="020F0502020204030204" pitchFamily="34" charset="0"/>
                <a:ea typeface="Calibri" panose="020F0502020204030204" pitchFamily="34" charset="0"/>
              </a:rPr>
              <a:t> of Columbia Public and Charter Schools. Projects should </a:t>
            </a:r>
            <a:r>
              <a:rPr lang="en-US" sz="1800" spc="-10" dirty="0">
                <a:effectLst/>
                <a:latin typeface="Calibri" panose="020F0502020204030204" pitchFamily="34" charset="0"/>
                <a:ea typeface="Calibri" panose="020F0502020204030204" pitchFamily="34" charset="0"/>
              </a:rPr>
              <a:t>apply techniques in their programs and activities that increase student awareness and knowledge or bring about behavior change, on issues related to water quality. 6. </a:t>
            </a:r>
            <a:r>
              <a:rPr lang="en-US" sz="1800" dirty="0">
                <a:effectLst/>
                <a:latin typeface="Calibri" panose="020F0502020204030204" pitchFamily="34" charset="0"/>
                <a:ea typeface="Calibri" panose="020F0502020204030204" pitchFamily="34" charset="0"/>
              </a:rPr>
              <a:t>A project in this category should make a long-term transition from the regular use of single-use and disposable food service ware items to reusable alternatives at District businesses 7. Applicants can propose small-scale, family-friendly, community-inspired, environmentally-focused events at Kingman and Heritage Islands</a:t>
            </a:r>
            <a:endParaRPr lang="en-US" dirty="0"/>
          </a:p>
        </p:txBody>
      </p:sp>
      <p:sp>
        <p:nvSpPr>
          <p:cNvPr id="4" name="Slide Number Placeholder 3"/>
          <p:cNvSpPr>
            <a:spLocks noGrp="1"/>
          </p:cNvSpPr>
          <p:nvPr>
            <p:ph type="sldNum" sz="quarter" idx="5"/>
          </p:nvPr>
        </p:nvSpPr>
        <p:spPr/>
        <p:txBody>
          <a:bodyPr/>
          <a:lstStyle/>
          <a:p>
            <a:fld id="{92DAE99D-C7BD-48B1-85D9-F8D7F290CFE9}" type="slidenum">
              <a:rPr lang="en-US" smtClean="0"/>
              <a:t>9</a:t>
            </a:fld>
            <a:endParaRPr lang="en-US"/>
          </a:p>
        </p:txBody>
      </p:sp>
    </p:spTree>
    <p:extLst>
      <p:ext uri="{BB962C8B-B14F-4D97-AF65-F5344CB8AC3E}">
        <p14:creationId xmlns:p14="http://schemas.microsoft.com/office/powerpoint/2010/main" val="3416133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130425"/>
            <a:ext cx="5829300" cy="1470025"/>
          </a:xfrm>
        </p:spPr>
        <p:txBody>
          <a:bodyPr/>
          <a:lstStyle/>
          <a:p>
            <a:r>
              <a:rPr lang="en-US"/>
              <a:t>Click to edit Master title style</a:t>
            </a:r>
          </a:p>
        </p:txBody>
      </p:sp>
      <p:sp>
        <p:nvSpPr>
          <p:cNvPr id="3" name="Subtitle 2"/>
          <p:cNvSpPr>
            <a:spLocks noGrp="1"/>
          </p:cNvSpPr>
          <p:nvPr>
            <p:ph type="subTitle" idx="1"/>
          </p:nvPr>
        </p:nvSpPr>
        <p:spPr>
          <a:xfrm>
            <a:off x="1028700" y="3886200"/>
            <a:ext cx="48006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74639"/>
            <a:ext cx="15430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74639"/>
            <a:ext cx="45148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87411-982F-A59B-E724-CDCC2D168D15}"/>
              </a:ext>
            </a:extLst>
          </p:cNvPr>
          <p:cNvSpPr>
            <a:spLocks noGrp="1"/>
          </p:cNvSpPr>
          <p:nvPr>
            <p:ph type="ctrTitle"/>
          </p:nvPr>
        </p:nvSpPr>
        <p:spPr>
          <a:xfrm>
            <a:off x="1714500" y="1684338"/>
            <a:ext cx="10287000" cy="35814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718560E-C957-A256-81EC-4F0136676BE0}"/>
              </a:ext>
            </a:extLst>
          </p:cNvPr>
          <p:cNvSpPr>
            <a:spLocks noGrp="1"/>
          </p:cNvSpPr>
          <p:nvPr>
            <p:ph type="subTitle" idx="1"/>
          </p:nvPr>
        </p:nvSpPr>
        <p:spPr>
          <a:xfrm>
            <a:off x="1714500" y="5403850"/>
            <a:ext cx="10287000" cy="2482850"/>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41D019D-95E8-6B4A-38BB-0E47E9435C65}"/>
              </a:ext>
            </a:extLst>
          </p:cNvPr>
          <p:cNvSpPr>
            <a:spLocks noGrp="1"/>
          </p:cNvSpPr>
          <p:nvPr>
            <p:ph type="dt" sz="half" idx="10"/>
          </p:nvPr>
        </p:nvSpPr>
        <p:spPr/>
        <p:txBody>
          <a:bodyPr/>
          <a:lstStyle/>
          <a:p>
            <a:fld id="{78DDF670-9F03-43EB-9704-076F4C052B86}" type="datetimeFigureOut">
              <a:rPr lang="en-US" smtClean="0"/>
              <a:t>3/7/2024</a:t>
            </a:fld>
            <a:endParaRPr lang="en-US"/>
          </a:p>
        </p:txBody>
      </p:sp>
      <p:sp>
        <p:nvSpPr>
          <p:cNvPr id="5" name="Footer Placeholder 4">
            <a:extLst>
              <a:ext uri="{FF2B5EF4-FFF2-40B4-BE49-F238E27FC236}">
                <a16:creationId xmlns:a16="http://schemas.microsoft.com/office/drawing/2014/main" id="{CFC95240-9B9D-4AC5-9E53-0FD227C229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F5FCDE-6442-E705-2AA9-25FF5C33D948}"/>
              </a:ext>
            </a:extLst>
          </p:cNvPr>
          <p:cNvSpPr>
            <a:spLocks noGrp="1"/>
          </p:cNvSpPr>
          <p:nvPr>
            <p:ph type="sldNum" sz="quarter" idx="12"/>
          </p:nvPr>
        </p:nvSpPr>
        <p:spPr/>
        <p:txBody>
          <a:bodyPr/>
          <a:lstStyle/>
          <a:p>
            <a:fld id="{A6E395A9-728A-4A63-9A8E-AC9DD31C8985}" type="slidenum">
              <a:rPr lang="en-US" smtClean="0"/>
              <a:t>‹#›</a:t>
            </a:fld>
            <a:endParaRPr lang="en-US"/>
          </a:p>
        </p:txBody>
      </p:sp>
    </p:spTree>
    <p:extLst>
      <p:ext uri="{BB962C8B-B14F-4D97-AF65-F5344CB8AC3E}">
        <p14:creationId xmlns:p14="http://schemas.microsoft.com/office/powerpoint/2010/main" val="38580444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92ACB-CE2C-44B7-919B-E3A709844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E01ABA-270C-1D60-6AA7-4B33456A50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14B49D-ADF7-3633-5B05-CE1735FCAEFD}"/>
              </a:ext>
            </a:extLst>
          </p:cNvPr>
          <p:cNvSpPr>
            <a:spLocks noGrp="1"/>
          </p:cNvSpPr>
          <p:nvPr>
            <p:ph type="dt" sz="half" idx="10"/>
          </p:nvPr>
        </p:nvSpPr>
        <p:spPr/>
        <p:txBody>
          <a:bodyPr/>
          <a:lstStyle/>
          <a:p>
            <a:fld id="{78DDF670-9F03-43EB-9704-076F4C052B86}" type="datetimeFigureOut">
              <a:rPr lang="en-US" smtClean="0"/>
              <a:t>3/7/2024</a:t>
            </a:fld>
            <a:endParaRPr lang="en-US"/>
          </a:p>
        </p:txBody>
      </p:sp>
      <p:sp>
        <p:nvSpPr>
          <p:cNvPr id="5" name="Footer Placeholder 4">
            <a:extLst>
              <a:ext uri="{FF2B5EF4-FFF2-40B4-BE49-F238E27FC236}">
                <a16:creationId xmlns:a16="http://schemas.microsoft.com/office/drawing/2014/main" id="{D8A3A09C-4179-DEA9-E03E-1578541958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5D42C1-1CE1-9DE4-C632-7ED56D304F60}"/>
              </a:ext>
            </a:extLst>
          </p:cNvPr>
          <p:cNvSpPr>
            <a:spLocks noGrp="1"/>
          </p:cNvSpPr>
          <p:nvPr>
            <p:ph type="sldNum" sz="quarter" idx="12"/>
          </p:nvPr>
        </p:nvSpPr>
        <p:spPr/>
        <p:txBody>
          <a:bodyPr/>
          <a:lstStyle/>
          <a:p>
            <a:fld id="{A6E395A9-728A-4A63-9A8E-AC9DD31C8985}" type="slidenum">
              <a:rPr lang="en-US" smtClean="0"/>
              <a:t>‹#›</a:t>
            </a:fld>
            <a:endParaRPr lang="en-US"/>
          </a:p>
        </p:txBody>
      </p:sp>
    </p:spTree>
    <p:extLst>
      <p:ext uri="{BB962C8B-B14F-4D97-AF65-F5344CB8AC3E}">
        <p14:creationId xmlns:p14="http://schemas.microsoft.com/office/powerpoint/2010/main" val="4172299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C6099-2948-8DA9-83AE-1830F44CB13B}"/>
              </a:ext>
            </a:extLst>
          </p:cNvPr>
          <p:cNvSpPr>
            <a:spLocks noGrp="1"/>
          </p:cNvSpPr>
          <p:nvPr>
            <p:ph type="title"/>
          </p:nvPr>
        </p:nvSpPr>
        <p:spPr>
          <a:xfrm>
            <a:off x="935831" y="2565401"/>
            <a:ext cx="11830050" cy="427831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30948CD-EC1C-28A3-C2C9-FA68EEF0DDE0}"/>
              </a:ext>
            </a:extLst>
          </p:cNvPr>
          <p:cNvSpPr>
            <a:spLocks noGrp="1"/>
          </p:cNvSpPr>
          <p:nvPr>
            <p:ph type="body" idx="1"/>
          </p:nvPr>
        </p:nvSpPr>
        <p:spPr>
          <a:xfrm>
            <a:off x="935831" y="6884989"/>
            <a:ext cx="11830050" cy="22494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F4ADDF-C8C7-9C56-15DE-0E65F6CA3E57}"/>
              </a:ext>
            </a:extLst>
          </p:cNvPr>
          <p:cNvSpPr>
            <a:spLocks noGrp="1"/>
          </p:cNvSpPr>
          <p:nvPr>
            <p:ph type="dt" sz="half" idx="10"/>
          </p:nvPr>
        </p:nvSpPr>
        <p:spPr/>
        <p:txBody>
          <a:bodyPr/>
          <a:lstStyle/>
          <a:p>
            <a:fld id="{78DDF670-9F03-43EB-9704-076F4C052B86}" type="datetimeFigureOut">
              <a:rPr lang="en-US" smtClean="0"/>
              <a:t>3/7/2024</a:t>
            </a:fld>
            <a:endParaRPr lang="en-US"/>
          </a:p>
        </p:txBody>
      </p:sp>
      <p:sp>
        <p:nvSpPr>
          <p:cNvPr id="5" name="Footer Placeholder 4">
            <a:extLst>
              <a:ext uri="{FF2B5EF4-FFF2-40B4-BE49-F238E27FC236}">
                <a16:creationId xmlns:a16="http://schemas.microsoft.com/office/drawing/2014/main" id="{9B689216-111E-E177-B8B1-21542B7C13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61583E-EF44-F46F-B141-4EBF3FC00462}"/>
              </a:ext>
            </a:extLst>
          </p:cNvPr>
          <p:cNvSpPr>
            <a:spLocks noGrp="1"/>
          </p:cNvSpPr>
          <p:nvPr>
            <p:ph type="sldNum" sz="quarter" idx="12"/>
          </p:nvPr>
        </p:nvSpPr>
        <p:spPr/>
        <p:txBody>
          <a:bodyPr/>
          <a:lstStyle/>
          <a:p>
            <a:fld id="{A6E395A9-728A-4A63-9A8E-AC9DD31C8985}" type="slidenum">
              <a:rPr lang="en-US" smtClean="0"/>
              <a:t>‹#›</a:t>
            </a:fld>
            <a:endParaRPr lang="en-US"/>
          </a:p>
        </p:txBody>
      </p:sp>
    </p:spTree>
    <p:extLst>
      <p:ext uri="{BB962C8B-B14F-4D97-AF65-F5344CB8AC3E}">
        <p14:creationId xmlns:p14="http://schemas.microsoft.com/office/powerpoint/2010/main" val="815212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F0D66-9C60-D187-2E6D-6DDBA3420B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199EF1-E140-274F-A9B3-9878031E982F}"/>
              </a:ext>
            </a:extLst>
          </p:cNvPr>
          <p:cNvSpPr>
            <a:spLocks noGrp="1"/>
          </p:cNvSpPr>
          <p:nvPr>
            <p:ph sz="half" idx="1"/>
          </p:nvPr>
        </p:nvSpPr>
        <p:spPr>
          <a:xfrm>
            <a:off x="942975" y="2738438"/>
            <a:ext cx="5857875"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A5CA6E-0546-FC41-128E-CB5D8594258F}"/>
              </a:ext>
            </a:extLst>
          </p:cNvPr>
          <p:cNvSpPr>
            <a:spLocks noGrp="1"/>
          </p:cNvSpPr>
          <p:nvPr>
            <p:ph sz="half" idx="2"/>
          </p:nvPr>
        </p:nvSpPr>
        <p:spPr>
          <a:xfrm>
            <a:off x="6915150" y="2738438"/>
            <a:ext cx="5857875"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5F4691-6704-E4DD-4583-50D39C36D27C}"/>
              </a:ext>
            </a:extLst>
          </p:cNvPr>
          <p:cNvSpPr>
            <a:spLocks noGrp="1"/>
          </p:cNvSpPr>
          <p:nvPr>
            <p:ph type="dt" sz="half" idx="10"/>
          </p:nvPr>
        </p:nvSpPr>
        <p:spPr/>
        <p:txBody>
          <a:bodyPr/>
          <a:lstStyle/>
          <a:p>
            <a:fld id="{78DDF670-9F03-43EB-9704-076F4C052B86}" type="datetimeFigureOut">
              <a:rPr lang="en-US" smtClean="0"/>
              <a:t>3/7/2024</a:t>
            </a:fld>
            <a:endParaRPr lang="en-US"/>
          </a:p>
        </p:txBody>
      </p:sp>
      <p:sp>
        <p:nvSpPr>
          <p:cNvPr id="6" name="Footer Placeholder 5">
            <a:extLst>
              <a:ext uri="{FF2B5EF4-FFF2-40B4-BE49-F238E27FC236}">
                <a16:creationId xmlns:a16="http://schemas.microsoft.com/office/drawing/2014/main" id="{AB21B0DE-8AC2-277B-E89F-5E4D769D7E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58EC65-975C-6F14-5296-D28DF207B56F}"/>
              </a:ext>
            </a:extLst>
          </p:cNvPr>
          <p:cNvSpPr>
            <a:spLocks noGrp="1"/>
          </p:cNvSpPr>
          <p:nvPr>
            <p:ph type="sldNum" sz="quarter" idx="12"/>
          </p:nvPr>
        </p:nvSpPr>
        <p:spPr/>
        <p:txBody>
          <a:bodyPr/>
          <a:lstStyle/>
          <a:p>
            <a:fld id="{A6E395A9-728A-4A63-9A8E-AC9DD31C8985}" type="slidenum">
              <a:rPr lang="en-US" smtClean="0"/>
              <a:t>‹#›</a:t>
            </a:fld>
            <a:endParaRPr lang="en-US"/>
          </a:p>
        </p:txBody>
      </p:sp>
    </p:spTree>
    <p:extLst>
      <p:ext uri="{BB962C8B-B14F-4D97-AF65-F5344CB8AC3E}">
        <p14:creationId xmlns:p14="http://schemas.microsoft.com/office/powerpoint/2010/main" val="4764024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94BDA-7F3A-494D-1E70-EAA4875D1F3F}"/>
              </a:ext>
            </a:extLst>
          </p:cNvPr>
          <p:cNvSpPr>
            <a:spLocks noGrp="1"/>
          </p:cNvSpPr>
          <p:nvPr>
            <p:ph type="title"/>
          </p:nvPr>
        </p:nvSpPr>
        <p:spPr>
          <a:xfrm>
            <a:off x="945356" y="547689"/>
            <a:ext cx="11830050" cy="1989137"/>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38A089-2692-F736-385E-A8BFFD5B66A0}"/>
              </a:ext>
            </a:extLst>
          </p:cNvPr>
          <p:cNvSpPr>
            <a:spLocks noGrp="1"/>
          </p:cNvSpPr>
          <p:nvPr>
            <p:ph type="body" idx="1"/>
          </p:nvPr>
        </p:nvSpPr>
        <p:spPr>
          <a:xfrm>
            <a:off x="945356" y="2522538"/>
            <a:ext cx="5801916" cy="123507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B4D265F-85B3-B1DE-B7CF-D1A8C08D7F02}"/>
              </a:ext>
            </a:extLst>
          </p:cNvPr>
          <p:cNvSpPr>
            <a:spLocks noGrp="1"/>
          </p:cNvSpPr>
          <p:nvPr>
            <p:ph sz="half" idx="2"/>
          </p:nvPr>
        </p:nvSpPr>
        <p:spPr>
          <a:xfrm>
            <a:off x="945356" y="3757614"/>
            <a:ext cx="5801916"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9A73D2-4771-4199-EBDB-0503DD2F7D54}"/>
              </a:ext>
            </a:extLst>
          </p:cNvPr>
          <p:cNvSpPr>
            <a:spLocks noGrp="1"/>
          </p:cNvSpPr>
          <p:nvPr>
            <p:ph type="body" sz="quarter" idx="3"/>
          </p:nvPr>
        </p:nvSpPr>
        <p:spPr>
          <a:xfrm>
            <a:off x="6943726" y="2522538"/>
            <a:ext cx="5831681" cy="123507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30D9BDD-3091-F968-79BC-3627D15F89A7}"/>
              </a:ext>
            </a:extLst>
          </p:cNvPr>
          <p:cNvSpPr>
            <a:spLocks noGrp="1"/>
          </p:cNvSpPr>
          <p:nvPr>
            <p:ph sz="quarter" idx="4"/>
          </p:nvPr>
        </p:nvSpPr>
        <p:spPr>
          <a:xfrm>
            <a:off x="6943726" y="3757614"/>
            <a:ext cx="5831681"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A55A81-75C9-1801-8582-9ADE1E77728B}"/>
              </a:ext>
            </a:extLst>
          </p:cNvPr>
          <p:cNvSpPr>
            <a:spLocks noGrp="1"/>
          </p:cNvSpPr>
          <p:nvPr>
            <p:ph type="dt" sz="half" idx="10"/>
          </p:nvPr>
        </p:nvSpPr>
        <p:spPr/>
        <p:txBody>
          <a:bodyPr/>
          <a:lstStyle/>
          <a:p>
            <a:fld id="{78DDF670-9F03-43EB-9704-076F4C052B86}" type="datetimeFigureOut">
              <a:rPr lang="en-US" smtClean="0"/>
              <a:t>3/7/2024</a:t>
            </a:fld>
            <a:endParaRPr lang="en-US"/>
          </a:p>
        </p:txBody>
      </p:sp>
      <p:sp>
        <p:nvSpPr>
          <p:cNvPr id="8" name="Footer Placeholder 7">
            <a:extLst>
              <a:ext uri="{FF2B5EF4-FFF2-40B4-BE49-F238E27FC236}">
                <a16:creationId xmlns:a16="http://schemas.microsoft.com/office/drawing/2014/main" id="{22A2CCD1-28D4-F977-D0CD-3B6CCB24237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5EFF7B-9BA2-E890-213F-05FCCCB90B4F}"/>
              </a:ext>
            </a:extLst>
          </p:cNvPr>
          <p:cNvSpPr>
            <a:spLocks noGrp="1"/>
          </p:cNvSpPr>
          <p:nvPr>
            <p:ph type="sldNum" sz="quarter" idx="12"/>
          </p:nvPr>
        </p:nvSpPr>
        <p:spPr/>
        <p:txBody>
          <a:bodyPr/>
          <a:lstStyle/>
          <a:p>
            <a:fld id="{A6E395A9-728A-4A63-9A8E-AC9DD31C8985}" type="slidenum">
              <a:rPr lang="en-US" smtClean="0"/>
              <a:t>‹#›</a:t>
            </a:fld>
            <a:endParaRPr lang="en-US"/>
          </a:p>
        </p:txBody>
      </p:sp>
    </p:spTree>
    <p:extLst>
      <p:ext uri="{BB962C8B-B14F-4D97-AF65-F5344CB8AC3E}">
        <p14:creationId xmlns:p14="http://schemas.microsoft.com/office/powerpoint/2010/main" val="3613958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3F64A-2959-6E21-0743-89B90929FB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10201B-4748-D2D4-37F1-5C3DCC0C12C9}"/>
              </a:ext>
            </a:extLst>
          </p:cNvPr>
          <p:cNvSpPr>
            <a:spLocks noGrp="1"/>
          </p:cNvSpPr>
          <p:nvPr>
            <p:ph type="dt" sz="half" idx="10"/>
          </p:nvPr>
        </p:nvSpPr>
        <p:spPr/>
        <p:txBody>
          <a:bodyPr/>
          <a:lstStyle/>
          <a:p>
            <a:fld id="{78DDF670-9F03-43EB-9704-076F4C052B86}" type="datetimeFigureOut">
              <a:rPr lang="en-US" smtClean="0"/>
              <a:t>3/7/2024</a:t>
            </a:fld>
            <a:endParaRPr lang="en-US"/>
          </a:p>
        </p:txBody>
      </p:sp>
      <p:sp>
        <p:nvSpPr>
          <p:cNvPr id="4" name="Footer Placeholder 3">
            <a:extLst>
              <a:ext uri="{FF2B5EF4-FFF2-40B4-BE49-F238E27FC236}">
                <a16:creationId xmlns:a16="http://schemas.microsoft.com/office/drawing/2014/main" id="{8B0FF7D9-1933-FCEE-876A-7A867F091B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6DEDB2-3976-F18B-FD76-AC759601ED86}"/>
              </a:ext>
            </a:extLst>
          </p:cNvPr>
          <p:cNvSpPr>
            <a:spLocks noGrp="1"/>
          </p:cNvSpPr>
          <p:nvPr>
            <p:ph type="sldNum" sz="quarter" idx="12"/>
          </p:nvPr>
        </p:nvSpPr>
        <p:spPr/>
        <p:txBody>
          <a:bodyPr/>
          <a:lstStyle/>
          <a:p>
            <a:fld id="{A6E395A9-728A-4A63-9A8E-AC9DD31C8985}" type="slidenum">
              <a:rPr lang="en-US" smtClean="0"/>
              <a:t>‹#›</a:t>
            </a:fld>
            <a:endParaRPr lang="en-US"/>
          </a:p>
        </p:txBody>
      </p:sp>
    </p:spTree>
    <p:extLst>
      <p:ext uri="{BB962C8B-B14F-4D97-AF65-F5344CB8AC3E}">
        <p14:creationId xmlns:p14="http://schemas.microsoft.com/office/powerpoint/2010/main" val="29217917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B58CE7-8F68-F40B-437E-6F46155BDE2C}"/>
              </a:ext>
            </a:extLst>
          </p:cNvPr>
          <p:cNvSpPr>
            <a:spLocks noGrp="1"/>
          </p:cNvSpPr>
          <p:nvPr>
            <p:ph type="dt" sz="half" idx="10"/>
          </p:nvPr>
        </p:nvSpPr>
        <p:spPr/>
        <p:txBody>
          <a:bodyPr/>
          <a:lstStyle/>
          <a:p>
            <a:fld id="{78DDF670-9F03-43EB-9704-076F4C052B86}" type="datetimeFigureOut">
              <a:rPr lang="en-US" smtClean="0"/>
              <a:t>3/7/2024</a:t>
            </a:fld>
            <a:endParaRPr lang="en-US"/>
          </a:p>
        </p:txBody>
      </p:sp>
      <p:sp>
        <p:nvSpPr>
          <p:cNvPr id="3" name="Footer Placeholder 2">
            <a:extLst>
              <a:ext uri="{FF2B5EF4-FFF2-40B4-BE49-F238E27FC236}">
                <a16:creationId xmlns:a16="http://schemas.microsoft.com/office/drawing/2014/main" id="{85C76997-E48F-9956-857C-3377AA7B74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C93840-F9A6-01A1-75A7-7ECFAFD78D56}"/>
              </a:ext>
            </a:extLst>
          </p:cNvPr>
          <p:cNvSpPr>
            <a:spLocks noGrp="1"/>
          </p:cNvSpPr>
          <p:nvPr>
            <p:ph type="sldNum" sz="quarter" idx="12"/>
          </p:nvPr>
        </p:nvSpPr>
        <p:spPr/>
        <p:txBody>
          <a:bodyPr/>
          <a:lstStyle/>
          <a:p>
            <a:fld id="{A6E395A9-728A-4A63-9A8E-AC9DD31C8985}" type="slidenum">
              <a:rPr lang="en-US" smtClean="0"/>
              <a:t>‹#›</a:t>
            </a:fld>
            <a:endParaRPr lang="en-US"/>
          </a:p>
        </p:txBody>
      </p:sp>
    </p:spTree>
    <p:extLst>
      <p:ext uri="{BB962C8B-B14F-4D97-AF65-F5344CB8AC3E}">
        <p14:creationId xmlns:p14="http://schemas.microsoft.com/office/powerpoint/2010/main" val="1995199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F018E-5527-061B-1032-1FDD9795AEB9}"/>
              </a:ext>
            </a:extLst>
          </p:cNvPr>
          <p:cNvSpPr>
            <a:spLocks noGrp="1"/>
          </p:cNvSpPr>
          <p:nvPr>
            <p:ph type="title"/>
          </p:nvPr>
        </p:nvSpPr>
        <p:spPr>
          <a:xfrm>
            <a:off x="945357" y="685800"/>
            <a:ext cx="4423172" cy="24003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C88F6EF-3BB5-F1FD-8549-CB79ED988C2B}"/>
              </a:ext>
            </a:extLst>
          </p:cNvPr>
          <p:cNvSpPr>
            <a:spLocks noGrp="1"/>
          </p:cNvSpPr>
          <p:nvPr>
            <p:ph idx="1"/>
          </p:nvPr>
        </p:nvSpPr>
        <p:spPr>
          <a:xfrm>
            <a:off x="5831681" y="1481139"/>
            <a:ext cx="6943725" cy="731043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610F29-5171-39AD-2FDA-ADC008DEB5FE}"/>
              </a:ext>
            </a:extLst>
          </p:cNvPr>
          <p:cNvSpPr>
            <a:spLocks noGrp="1"/>
          </p:cNvSpPr>
          <p:nvPr>
            <p:ph type="body" sz="half" idx="2"/>
          </p:nvPr>
        </p:nvSpPr>
        <p:spPr>
          <a:xfrm>
            <a:off x="945357" y="3086101"/>
            <a:ext cx="4423172" cy="571817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6C4BFFD-BEA5-59DB-94FD-FD7BAECD9FCA}"/>
              </a:ext>
            </a:extLst>
          </p:cNvPr>
          <p:cNvSpPr>
            <a:spLocks noGrp="1"/>
          </p:cNvSpPr>
          <p:nvPr>
            <p:ph type="dt" sz="half" idx="10"/>
          </p:nvPr>
        </p:nvSpPr>
        <p:spPr/>
        <p:txBody>
          <a:bodyPr/>
          <a:lstStyle/>
          <a:p>
            <a:fld id="{78DDF670-9F03-43EB-9704-076F4C052B86}" type="datetimeFigureOut">
              <a:rPr lang="en-US" smtClean="0"/>
              <a:t>3/7/2024</a:t>
            </a:fld>
            <a:endParaRPr lang="en-US"/>
          </a:p>
        </p:txBody>
      </p:sp>
      <p:sp>
        <p:nvSpPr>
          <p:cNvPr id="6" name="Footer Placeholder 5">
            <a:extLst>
              <a:ext uri="{FF2B5EF4-FFF2-40B4-BE49-F238E27FC236}">
                <a16:creationId xmlns:a16="http://schemas.microsoft.com/office/drawing/2014/main" id="{CA0659AD-7ACB-AC57-550A-C26225014C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F086DE-CDB8-DE01-A27E-FF921118E0DE}"/>
              </a:ext>
            </a:extLst>
          </p:cNvPr>
          <p:cNvSpPr>
            <a:spLocks noGrp="1"/>
          </p:cNvSpPr>
          <p:nvPr>
            <p:ph type="sldNum" sz="quarter" idx="12"/>
          </p:nvPr>
        </p:nvSpPr>
        <p:spPr/>
        <p:txBody>
          <a:bodyPr/>
          <a:lstStyle/>
          <a:p>
            <a:fld id="{A6E395A9-728A-4A63-9A8E-AC9DD31C8985}" type="slidenum">
              <a:rPr lang="en-US" smtClean="0"/>
              <a:t>‹#›</a:t>
            </a:fld>
            <a:endParaRPr lang="en-US"/>
          </a:p>
        </p:txBody>
      </p:sp>
    </p:spTree>
    <p:extLst>
      <p:ext uri="{BB962C8B-B14F-4D97-AF65-F5344CB8AC3E}">
        <p14:creationId xmlns:p14="http://schemas.microsoft.com/office/powerpoint/2010/main" val="3071632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53766-47E3-09A0-6005-4C4F78262BC8}"/>
              </a:ext>
            </a:extLst>
          </p:cNvPr>
          <p:cNvSpPr>
            <a:spLocks noGrp="1"/>
          </p:cNvSpPr>
          <p:nvPr>
            <p:ph type="title"/>
          </p:nvPr>
        </p:nvSpPr>
        <p:spPr>
          <a:xfrm>
            <a:off x="945357" y="685800"/>
            <a:ext cx="4423172" cy="24003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4A94327-A1A4-1219-EAA6-7BA14234E402}"/>
              </a:ext>
            </a:extLst>
          </p:cNvPr>
          <p:cNvSpPr>
            <a:spLocks noGrp="1"/>
          </p:cNvSpPr>
          <p:nvPr>
            <p:ph type="pic" idx="1"/>
          </p:nvPr>
        </p:nvSpPr>
        <p:spPr>
          <a:xfrm>
            <a:off x="5831681" y="1481139"/>
            <a:ext cx="6943725" cy="731043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85DA6803-A1D5-F2D5-86D9-E0C2F0A570DB}"/>
              </a:ext>
            </a:extLst>
          </p:cNvPr>
          <p:cNvSpPr>
            <a:spLocks noGrp="1"/>
          </p:cNvSpPr>
          <p:nvPr>
            <p:ph type="body" sz="half" idx="2"/>
          </p:nvPr>
        </p:nvSpPr>
        <p:spPr>
          <a:xfrm>
            <a:off x="945357" y="3086101"/>
            <a:ext cx="4423172" cy="571817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065B148-BDD3-EDD6-2762-DFFD798F9E4D}"/>
              </a:ext>
            </a:extLst>
          </p:cNvPr>
          <p:cNvSpPr>
            <a:spLocks noGrp="1"/>
          </p:cNvSpPr>
          <p:nvPr>
            <p:ph type="dt" sz="half" idx="10"/>
          </p:nvPr>
        </p:nvSpPr>
        <p:spPr/>
        <p:txBody>
          <a:bodyPr/>
          <a:lstStyle/>
          <a:p>
            <a:fld id="{78DDF670-9F03-43EB-9704-076F4C052B86}" type="datetimeFigureOut">
              <a:rPr lang="en-US" smtClean="0"/>
              <a:t>3/7/2024</a:t>
            </a:fld>
            <a:endParaRPr lang="en-US"/>
          </a:p>
        </p:txBody>
      </p:sp>
      <p:sp>
        <p:nvSpPr>
          <p:cNvPr id="6" name="Footer Placeholder 5">
            <a:extLst>
              <a:ext uri="{FF2B5EF4-FFF2-40B4-BE49-F238E27FC236}">
                <a16:creationId xmlns:a16="http://schemas.microsoft.com/office/drawing/2014/main" id="{82A8B77C-2A04-3799-20A1-1E864C14CE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50CBB1-B0DF-41E7-9BCB-C7B511311856}"/>
              </a:ext>
            </a:extLst>
          </p:cNvPr>
          <p:cNvSpPr>
            <a:spLocks noGrp="1"/>
          </p:cNvSpPr>
          <p:nvPr>
            <p:ph type="sldNum" sz="quarter" idx="12"/>
          </p:nvPr>
        </p:nvSpPr>
        <p:spPr/>
        <p:txBody>
          <a:bodyPr/>
          <a:lstStyle/>
          <a:p>
            <a:fld id="{A6E395A9-728A-4A63-9A8E-AC9DD31C8985}" type="slidenum">
              <a:rPr lang="en-US" smtClean="0"/>
              <a:t>‹#›</a:t>
            </a:fld>
            <a:endParaRPr lang="en-US"/>
          </a:p>
        </p:txBody>
      </p:sp>
    </p:spTree>
    <p:extLst>
      <p:ext uri="{BB962C8B-B14F-4D97-AF65-F5344CB8AC3E}">
        <p14:creationId xmlns:p14="http://schemas.microsoft.com/office/powerpoint/2010/main" val="31772333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55226-FDA1-3616-D875-301BB57CF4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DDA874-B940-E588-EA7D-67847D5FA9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C6155C-ED28-8C31-5746-D323EB57A2CE}"/>
              </a:ext>
            </a:extLst>
          </p:cNvPr>
          <p:cNvSpPr>
            <a:spLocks noGrp="1"/>
          </p:cNvSpPr>
          <p:nvPr>
            <p:ph type="dt" sz="half" idx="10"/>
          </p:nvPr>
        </p:nvSpPr>
        <p:spPr/>
        <p:txBody>
          <a:bodyPr/>
          <a:lstStyle/>
          <a:p>
            <a:fld id="{78DDF670-9F03-43EB-9704-076F4C052B86}" type="datetimeFigureOut">
              <a:rPr lang="en-US" smtClean="0"/>
              <a:t>3/7/2024</a:t>
            </a:fld>
            <a:endParaRPr lang="en-US"/>
          </a:p>
        </p:txBody>
      </p:sp>
      <p:sp>
        <p:nvSpPr>
          <p:cNvPr id="5" name="Footer Placeholder 4">
            <a:extLst>
              <a:ext uri="{FF2B5EF4-FFF2-40B4-BE49-F238E27FC236}">
                <a16:creationId xmlns:a16="http://schemas.microsoft.com/office/drawing/2014/main" id="{EFA9DB63-DA2F-0A58-6E43-68E45C6472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E9F1C2-9995-69B0-3F1D-8A48407BF3C4}"/>
              </a:ext>
            </a:extLst>
          </p:cNvPr>
          <p:cNvSpPr>
            <a:spLocks noGrp="1"/>
          </p:cNvSpPr>
          <p:nvPr>
            <p:ph type="sldNum" sz="quarter" idx="12"/>
          </p:nvPr>
        </p:nvSpPr>
        <p:spPr/>
        <p:txBody>
          <a:bodyPr/>
          <a:lstStyle/>
          <a:p>
            <a:fld id="{A6E395A9-728A-4A63-9A8E-AC9DD31C8985}" type="slidenum">
              <a:rPr lang="en-US" smtClean="0"/>
              <a:t>‹#›</a:t>
            </a:fld>
            <a:endParaRPr lang="en-US"/>
          </a:p>
        </p:txBody>
      </p:sp>
    </p:spTree>
    <p:extLst>
      <p:ext uri="{BB962C8B-B14F-4D97-AF65-F5344CB8AC3E}">
        <p14:creationId xmlns:p14="http://schemas.microsoft.com/office/powerpoint/2010/main" val="1486904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86C22E-0188-DE57-F466-D07BAF4F8A1E}"/>
              </a:ext>
            </a:extLst>
          </p:cNvPr>
          <p:cNvSpPr>
            <a:spLocks noGrp="1"/>
          </p:cNvSpPr>
          <p:nvPr>
            <p:ph type="title" orient="vert"/>
          </p:nvPr>
        </p:nvSpPr>
        <p:spPr>
          <a:xfrm>
            <a:off x="9815512" y="547688"/>
            <a:ext cx="2957513" cy="87185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668022-1952-5661-1DC3-4EF6A6DFA48F}"/>
              </a:ext>
            </a:extLst>
          </p:cNvPr>
          <p:cNvSpPr>
            <a:spLocks noGrp="1"/>
          </p:cNvSpPr>
          <p:nvPr>
            <p:ph type="body" orient="vert" idx="1"/>
          </p:nvPr>
        </p:nvSpPr>
        <p:spPr>
          <a:xfrm>
            <a:off x="942975" y="547688"/>
            <a:ext cx="8758238" cy="8718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48B900-3215-43F2-0341-F38CF0F31150}"/>
              </a:ext>
            </a:extLst>
          </p:cNvPr>
          <p:cNvSpPr>
            <a:spLocks noGrp="1"/>
          </p:cNvSpPr>
          <p:nvPr>
            <p:ph type="dt" sz="half" idx="10"/>
          </p:nvPr>
        </p:nvSpPr>
        <p:spPr/>
        <p:txBody>
          <a:bodyPr/>
          <a:lstStyle/>
          <a:p>
            <a:fld id="{78DDF670-9F03-43EB-9704-076F4C052B86}" type="datetimeFigureOut">
              <a:rPr lang="en-US" smtClean="0"/>
              <a:t>3/7/2024</a:t>
            </a:fld>
            <a:endParaRPr lang="en-US"/>
          </a:p>
        </p:txBody>
      </p:sp>
      <p:sp>
        <p:nvSpPr>
          <p:cNvPr id="5" name="Footer Placeholder 4">
            <a:extLst>
              <a:ext uri="{FF2B5EF4-FFF2-40B4-BE49-F238E27FC236}">
                <a16:creationId xmlns:a16="http://schemas.microsoft.com/office/drawing/2014/main" id="{B198DF66-8BAC-0349-9226-0985F300EE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FE2794-494B-AD81-6434-E0958848B5B2}"/>
              </a:ext>
            </a:extLst>
          </p:cNvPr>
          <p:cNvSpPr>
            <a:spLocks noGrp="1"/>
          </p:cNvSpPr>
          <p:nvPr>
            <p:ph type="sldNum" sz="quarter" idx="12"/>
          </p:nvPr>
        </p:nvSpPr>
        <p:spPr/>
        <p:txBody>
          <a:bodyPr/>
          <a:lstStyle/>
          <a:p>
            <a:fld id="{A6E395A9-728A-4A63-9A8E-AC9DD31C8985}" type="slidenum">
              <a:rPr lang="en-US" smtClean="0"/>
              <a:t>‹#›</a:t>
            </a:fld>
            <a:endParaRPr lang="en-US"/>
          </a:p>
        </p:txBody>
      </p:sp>
    </p:spTree>
    <p:extLst>
      <p:ext uri="{BB962C8B-B14F-4D97-AF65-F5344CB8AC3E}">
        <p14:creationId xmlns:p14="http://schemas.microsoft.com/office/powerpoint/2010/main" val="2094911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4406901"/>
            <a:ext cx="58293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906714"/>
            <a:ext cx="58293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600201"/>
            <a:ext cx="302895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600201"/>
            <a:ext cx="302895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535113"/>
            <a:ext cx="3030141"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2174875"/>
            <a:ext cx="3030141"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69" y="1535113"/>
            <a:ext cx="3031331"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69" y="2174875"/>
            <a:ext cx="3031331"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273050"/>
            <a:ext cx="2256235"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73051"/>
            <a:ext cx="3833813"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435101"/>
            <a:ext cx="2256235"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4800600"/>
            <a:ext cx="41148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612775"/>
            <a:ext cx="41148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5367338"/>
            <a:ext cx="41148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74638"/>
            <a:ext cx="61722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600201"/>
            <a:ext cx="61722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6356351"/>
            <a:ext cx="1600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3/7/2024</a:t>
            </a:fld>
            <a:endParaRPr lang="en-US"/>
          </a:p>
        </p:txBody>
      </p:sp>
      <p:sp>
        <p:nvSpPr>
          <p:cNvPr id="5" name="Footer Placeholder 4"/>
          <p:cNvSpPr>
            <a:spLocks noGrp="1"/>
          </p:cNvSpPr>
          <p:nvPr>
            <p:ph type="ftr" sz="quarter" idx="3"/>
          </p:nvPr>
        </p:nvSpPr>
        <p:spPr>
          <a:xfrm>
            <a:off x="2343150" y="6356351"/>
            <a:ext cx="21717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6356351"/>
            <a:ext cx="1600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BA310B-4FBE-5FB9-2198-5A09C495AAD4}"/>
              </a:ext>
            </a:extLst>
          </p:cNvPr>
          <p:cNvSpPr>
            <a:spLocks noGrp="1"/>
          </p:cNvSpPr>
          <p:nvPr>
            <p:ph type="title"/>
          </p:nvPr>
        </p:nvSpPr>
        <p:spPr>
          <a:xfrm>
            <a:off x="942975" y="547689"/>
            <a:ext cx="11830050" cy="198913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D12F6C-E23B-6D74-563D-A37186BD2B1A}"/>
              </a:ext>
            </a:extLst>
          </p:cNvPr>
          <p:cNvSpPr>
            <a:spLocks noGrp="1"/>
          </p:cNvSpPr>
          <p:nvPr>
            <p:ph type="body" idx="1"/>
          </p:nvPr>
        </p:nvSpPr>
        <p:spPr>
          <a:xfrm>
            <a:off x="942975" y="2738438"/>
            <a:ext cx="11830050" cy="6527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705E67-457A-33D5-BE79-0946A1E5BE59}"/>
              </a:ext>
            </a:extLst>
          </p:cNvPr>
          <p:cNvSpPr>
            <a:spLocks noGrp="1"/>
          </p:cNvSpPr>
          <p:nvPr>
            <p:ph type="dt" sz="half" idx="2"/>
          </p:nvPr>
        </p:nvSpPr>
        <p:spPr>
          <a:xfrm>
            <a:off x="942975" y="9534525"/>
            <a:ext cx="3086100" cy="547688"/>
          </a:xfrm>
          <a:prstGeom prst="rect">
            <a:avLst/>
          </a:prstGeom>
        </p:spPr>
        <p:txBody>
          <a:bodyPr vert="horz" lIns="91440" tIns="45720" rIns="91440" bIns="45720" rtlCol="0" anchor="ctr"/>
          <a:lstStyle>
            <a:lvl1pPr algn="l">
              <a:defRPr sz="900">
                <a:solidFill>
                  <a:schemeClr val="tx1">
                    <a:tint val="75000"/>
                  </a:schemeClr>
                </a:solidFill>
              </a:defRPr>
            </a:lvl1pPr>
          </a:lstStyle>
          <a:p>
            <a:fld id="{78DDF670-9F03-43EB-9704-076F4C052B86}" type="datetimeFigureOut">
              <a:rPr lang="en-US" smtClean="0"/>
              <a:t>3/7/2024</a:t>
            </a:fld>
            <a:endParaRPr lang="en-US"/>
          </a:p>
        </p:txBody>
      </p:sp>
      <p:sp>
        <p:nvSpPr>
          <p:cNvPr id="5" name="Footer Placeholder 4">
            <a:extLst>
              <a:ext uri="{FF2B5EF4-FFF2-40B4-BE49-F238E27FC236}">
                <a16:creationId xmlns:a16="http://schemas.microsoft.com/office/drawing/2014/main" id="{29B588D8-E5D8-876F-EFE6-4003F3E805C8}"/>
              </a:ext>
            </a:extLst>
          </p:cNvPr>
          <p:cNvSpPr>
            <a:spLocks noGrp="1"/>
          </p:cNvSpPr>
          <p:nvPr>
            <p:ph type="ftr" sz="quarter" idx="3"/>
          </p:nvPr>
        </p:nvSpPr>
        <p:spPr>
          <a:xfrm>
            <a:off x="4543425" y="9534525"/>
            <a:ext cx="4629150" cy="547688"/>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FBA47B-9107-C45A-C855-E8F02672170A}"/>
              </a:ext>
            </a:extLst>
          </p:cNvPr>
          <p:cNvSpPr>
            <a:spLocks noGrp="1"/>
          </p:cNvSpPr>
          <p:nvPr>
            <p:ph type="sldNum" sz="quarter" idx="4"/>
          </p:nvPr>
        </p:nvSpPr>
        <p:spPr>
          <a:xfrm>
            <a:off x="9686925" y="9534525"/>
            <a:ext cx="3086100" cy="547688"/>
          </a:xfrm>
          <a:prstGeom prst="rect">
            <a:avLst/>
          </a:prstGeom>
        </p:spPr>
        <p:txBody>
          <a:bodyPr vert="horz" lIns="91440" tIns="45720" rIns="91440" bIns="45720" rtlCol="0" anchor="ctr"/>
          <a:lstStyle>
            <a:lvl1pPr algn="r">
              <a:defRPr sz="900">
                <a:solidFill>
                  <a:schemeClr val="tx1">
                    <a:tint val="75000"/>
                  </a:schemeClr>
                </a:solidFill>
              </a:defRPr>
            </a:lvl1pPr>
          </a:lstStyle>
          <a:p>
            <a:fld id="{A6E395A9-728A-4A63-9A8E-AC9DD31C8985}" type="slidenum">
              <a:rPr lang="en-US" smtClean="0"/>
              <a:t>‹#›</a:t>
            </a:fld>
            <a:endParaRPr lang="en-US"/>
          </a:p>
        </p:txBody>
      </p:sp>
    </p:spTree>
    <p:extLst>
      <p:ext uri="{BB962C8B-B14F-4D97-AF65-F5344CB8AC3E}">
        <p14:creationId xmlns:p14="http://schemas.microsoft.com/office/powerpoint/2010/main" val="9123541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mailto:Email@cbtrust.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cbtrust.org/impact-of-our-work/" TargetMode="External"/><Relationship Id="rId7"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34.png"/><Relationship Id="rId4" Type="http://schemas.openxmlformats.org/officeDocument/2006/relationships/hyperlink" Target="https://doee.dc.gov/service/community-stormwater-solutions-grants" TargetMode="External"/></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21.jpeg"/><Relationship Id="rId5" Type="http://schemas.openxmlformats.org/officeDocument/2006/relationships/diagramLayout" Target="../diagrams/layout1.xml"/><Relationship Id="rId10" Type="http://schemas.openxmlformats.org/officeDocument/2006/relationships/image" Target="../media/image23.png"/><Relationship Id="rId4" Type="http://schemas.openxmlformats.org/officeDocument/2006/relationships/diagramData" Target="../diagrams/data1.xml"/><Relationship Id="rId9" Type="http://schemas.openxmlformats.org/officeDocument/2006/relationships/image" Target="../media/image22.jpeg"/></Relationships>
</file>

<file path=ppt/slides/_rels/slide1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8.pn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35.png"/><Relationship Id="rId4" Type="http://schemas.openxmlformats.org/officeDocument/2006/relationships/hyperlink" Target="https://cbtrust.org/grants/district-of-columbia-community-stormwater-solution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s://www.grantrequest.com/Login.aspx?ReturnUrl=%2fapplication.aspx%3fSA%3dSNA%26FID%3d35040%26sid%3d1520&amp;SA=SNA&amp;FID=35040&amp;sid=152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hyperlink" Target="https://cbtrust.org/forms-policie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3.pn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hyperlink" Target="https://cbtrust.org/grants/" TargetMode="External"/><Relationship Id="rId4" Type="http://schemas.openxmlformats.org/officeDocument/2006/relationships/image" Target="../media/image58.jpg"/></Relationships>
</file>

<file path=ppt/slides/_rels/slide3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6.png"/><Relationship Id="rId7" Type="http://schemas.openxmlformats.org/officeDocument/2006/relationships/hyperlink" Target="https://cbtrust.org/forms-policies/"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hyperlink" Target="https://vimeo.com/281495436" TargetMode="External"/><Relationship Id="rId5" Type="http://schemas.openxmlformats.org/officeDocument/2006/relationships/hyperlink" Target="https://vimeo.com/400210113" TargetMode="External"/><Relationship Id="rId4" Type="http://schemas.openxmlformats.org/officeDocument/2006/relationships/hyperlink" Target="https://vimeo.com/853389125" TargetMode="External"/><Relationship Id="rId9" Type="http://schemas.openxmlformats.org/officeDocument/2006/relationships/image" Target="../media/image60.sv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70.png"/><Relationship Id="rId7"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71.pn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3.png"/><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8.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notesSlide" Target="../notesSlides/notesSlide7.xml"/><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2.jpe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5E06F2E-07F6-F4E8-B448-9A1B70BF5B66}"/>
              </a:ext>
            </a:extLst>
          </p:cNvPr>
          <p:cNvGrpSpPr>
            <a:grpSpLocks noGrp="1" noUngrp="1" noRot="1" noMove="1" noResize="1"/>
          </p:cNvGrpSpPr>
          <p:nvPr/>
        </p:nvGrpSpPr>
        <p:grpSpPr>
          <a:xfrm>
            <a:off x="0" y="1539009"/>
            <a:ext cx="13716000" cy="8747991"/>
            <a:chOff x="0" y="1539009"/>
            <a:chExt cx="13716000" cy="8747991"/>
          </a:xfrm>
        </p:grpSpPr>
        <p:pic>
          <p:nvPicPr>
            <p:cNvPr id="7" name="Picture 6" descr="A blue and yellow logo&#10;&#10;Description automatically generated">
              <a:extLst>
                <a:ext uri="{FF2B5EF4-FFF2-40B4-BE49-F238E27FC236}">
                  <a16:creationId xmlns:a16="http://schemas.microsoft.com/office/drawing/2014/main" id="{2FFF3862-D132-95C1-9B02-F9EEE4F1624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714" y="1539009"/>
              <a:ext cx="13714286" cy="7714286"/>
            </a:xfrm>
            <a:prstGeom prst="rect">
              <a:avLst/>
            </a:prstGeom>
          </p:spPr>
        </p:pic>
        <p:sp>
          <p:nvSpPr>
            <p:cNvPr id="2" name="Rectangle 1">
              <a:extLst>
                <a:ext uri="{FF2B5EF4-FFF2-40B4-BE49-F238E27FC236}">
                  <a16:creationId xmlns:a16="http://schemas.microsoft.com/office/drawing/2014/main" id="{72CFB6FD-C0A7-0C95-D16E-92C39EF453FD}"/>
                </a:ext>
              </a:extLst>
            </p:cNvPr>
            <p:cNvSpPr>
              <a:spLocks noGrp="1" noRot="1" noMove="1" noResize="1" noEditPoints="1" noAdjustHandles="1" noChangeArrowheads="1" noChangeShapeType="1"/>
            </p:cNvSpPr>
            <p:nvPr/>
          </p:nvSpPr>
          <p:spPr>
            <a:xfrm>
              <a:off x="0" y="8420100"/>
              <a:ext cx="13716000" cy="1866900"/>
            </a:xfrm>
            <a:prstGeom prst="rect">
              <a:avLst/>
            </a:prstGeom>
            <a:solidFill>
              <a:srgbClr val="0067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6">
            <a:extLst>
              <a:ext uri="{FF2B5EF4-FFF2-40B4-BE49-F238E27FC236}">
                <a16:creationId xmlns:a16="http://schemas.microsoft.com/office/drawing/2014/main" id="{CD943F2A-4A8A-BE8C-4C2B-DAC9275F5A1D}"/>
              </a:ext>
            </a:extLst>
          </p:cNvPr>
          <p:cNvSpPr txBox="1"/>
          <p:nvPr/>
        </p:nvSpPr>
        <p:spPr>
          <a:xfrm>
            <a:off x="4800600" y="8572500"/>
            <a:ext cx="8143875" cy="577081"/>
          </a:xfrm>
          <a:prstGeom prst="rect">
            <a:avLst/>
          </a:prstGeom>
        </p:spPr>
        <p:txBody>
          <a:bodyPr wrap="square" lIns="0" tIns="0" rIns="0" bIns="0" rtlCol="0" anchor="t">
            <a:spAutoFit/>
          </a:bodyPr>
          <a:lstStyle/>
          <a:p>
            <a:pPr algn="r"/>
            <a:r>
              <a:rPr lang="en-US" sz="3750" dirty="0">
                <a:solidFill>
                  <a:srgbClr val="FFFFFF"/>
                </a:solidFill>
                <a:latin typeface="Poppins"/>
              </a:rPr>
              <a:t>Community Stormwater Solutions</a:t>
            </a:r>
          </a:p>
        </p:txBody>
      </p:sp>
      <p:sp>
        <p:nvSpPr>
          <p:cNvPr id="5" name="TextBox 7">
            <a:extLst>
              <a:ext uri="{FF2B5EF4-FFF2-40B4-BE49-F238E27FC236}">
                <a16:creationId xmlns:a16="http://schemas.microsoft.com/office/drawing/2014/main" id="{1E5F1A65-4F8F-1C2B-191B-07173959ECC3}"/>
              </a:ext>
            </a:extLst>
          </p:cNvPr>
          <p:cNvSpPr txBox="1"/>
          <p:nvPr/>
        </p:nvSpPr>
        <p:spPr>
          <a:xfrm>
            <a:off x="6200776" y="9196288"/>
            <a:ext cx="6743700" cy="415498"/>
          </a:xfrm>
          <a:prstGeom prst="rect">
            <a:avLst/>
          </a:prstGeom>
        </p:spPr>
        <p:txBody>
          <a:bodyPr wrap="square" lIns="0" tIns="0" rIns="0" bIns="0" rtlCol="0" anchor="t">
            <a:spAutoFit/>
          </a:bodyPr>
          <a:lstStyle/>
          <a:p>
            <a:pPr algn="r"/>
            <a:r>
              <a:rPr lang="en-US" sz="2700" dirty="0">
                <a:solidFill>
                  <a:srgbClr val="FFFFFF"/>
                </a:solidFill>
                <a:latin typeface="Poppins"/>
              </a:rPr>
              <a:t>DOEE &amp; CBT grant program</a:t>
            </a:r>
          </a:p>
        </p:txBody>
      </p:sp>
      <p:sp>
        <p:nvSpPr>
          <p:cNvPr id="6" name="TextBox 7">
            <a:extLst>
              <a:ext uri="{FF2B5EF4-FFF2-40B4-BE49-F238E27FC236}">
                <a16:creationId xmlns:a16="http://schemas.microsoft.com/office/drawing/2014/main" id="{FEF5CE3B-4610-7549-21AF-DE7435DECB8B}"/>
              </a:ext>
            </a:extLst>
          </p:cNvPr>
          <p:cNvSpPr txBox="1"/>
          <p:nvPr/>
        </p:nvSpPr>
        <p:spPr>
          <a:xfrm>
            <a:off x="457201" y="8820031"/>
            <a:ext cx="6553199" cy="791755"/>
          </a:xfrm>
          <a:prstGeom prst="rect">
            <a:avLst/>
          </a:prstGeom>
        </p:spPr>
        <p:txBody>
          <a:bodyPr wrap="square" lIns="0" tIns="0" rIns="0" bIns="0" rtlCol="0" anchor="t">
            <a:spAutoFit/>
          </a:bodyPr>
          <a:lstStyle/>
          <a:p>
            <a:pPr>
              <a:lnSpc>
                <a:spcPct val="150000"/>
              </a:lnSpc>
            </a:pPr>
            <a:r>
              <a:rPr lang="en-US" dirty="0">
                <a:solidFill>
                  <a:srgbClr val="FFFFFF"/>
                </a:solidFill>
                <a:latin typeface="Poppins"/>
              </a:rPr>
              <a:t>Marylin Veiman Echeverría</a:t>
            </a:r>
          </a:p>
          <a:p>
            <a:pPr>
              <a:lnSpc>
                <a:spcPct val="150000"/>
              </a:lnSpc>
            </a:pPr>
            <a:r>
              <a:rPr lang="en-US" dirty="0">
                <a:solidFill>
                  <a:srgbClr val="FFFFFF"/>
                </a:solidFill>
                <a:latin typeface="Poppins"/>
                <a:hlinkClick r:id="rId4">
                  <a:extLst>
                    <a:ext uri="{A12FA001-AC4F-418D-AE19-62706E023703}">
                      <ahyp:hlinkClr xmlns:ahyp="http://schemas.microsoft.com/office/drawing/2018/hyperlinkcolor" val="tx"/>
                    </a:ext>
                  </a:extLst>
                </a:hlinkClick>
              </a:rPr>
              <a:t>mveiman</a:t>
            </a:r>
            <a:r>
              <a:rPr lang="en-US" dirty="0">
                <a:solidFill>
                  <a:schemeClr val="bg1"/>
                </a:solidFill>
                <a:latin typeface="Poppins"/>
                <a:hlinkClick r:id="rId4">
                  <a:extLst>
                    <a:ext uri="{A12FA001-AC4F-418D-AE19-62706E023703}">
                      <ahyp:hlinkClr xmlns:ahyp="http://schemas.microsoft.com/office/drawing/2018/hyperlinkcolor" val="tx"/>
                    </a:ext>
                  </a:extLst>
                </a:hlinkClick>
              </a:rPr>
              <a:t>@cbtrust.org</a:t>
            </a:r>
            <a:r>
              <a:rPr lang="en-US" dirty="0">
                <a:solidFill>
                  <a:schemeClr val="bg1"/>
                </a:solidFill>
                <a:latin typeface="Poppins"/>
              </a:rPr>
              <a:t>   </a:t>
            </a:r>
            <a:r>
              <a:rPr lang="en-US" dirty="0">
                <a:solidFill>
                  <a:srgbClr val="FFFFFF"/>
                </a:solidFill>
                <a:latin typeface="Poppins"/>
              </a:rPr>
              <a:t>l   410-974-2941 ext. 130</a:t>
            </a:r>
          </a:p>
        </p:txBody>
      </p:sp>
    </p:spTree>
    <p:extLst>
      <p:ext uri="{BB962C8B-B14F-4D97-AF65-F5344CB8AC3E}">
        <p14:creationId xmlns:p14="http://schemas.microsoft.com/office/powerpoint/2010/main" val="2021196295"/>
      </p:ext>
    </p:extLst>
  </p:cSld>
  <p:clrMapOvr>
    <a:masterClrMapping/>
  </p:clrMapOvr>
  <mc:AlternateContent xmlns:mc="http://schemas.openxmlformats.org/markup-compatibility/2006" xmlns:p14="http://schemas.microsoft.com/office/powerpoint/2010/main">
    <mc:Choice Requires="p14">
      <p:transition spd="slow" p14:dur="2000" advTm="30292"/>
    </mc:Choice>
    <mc:Fallback xmlns="">
      <p:transition spd="slow" advTm="3029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865CD-8954-081C-8668-3D6EFA9CE4F5}"/>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71649ED5-E0F0-8843-F172-87608A0564CC}"/>
              </a:ext>
            </a:extLst>
          </p:cNvPr>
          <p:cNvGrpSpPr>
            <a:grpSpLocks noGrp="1" noUngrp="1" noRot="1" noMove="1" noResize="1"/>
          </p:cNvGrpSpPr>
          <p:nvPr/>
        </p:nvGrpSpPr>
        <p:grpSpPr>
          <a:xfrm>
            <a:off x="0" y="0"/>
            <a:ext cx="13716001" cy="10287000"/>
            <a:chOff x="0" y="0"/>
            <a:chExt cx="13716001" cy="10287000"/>
          </a:xfrm>
        </p:grpSpPr>
        <p:sp>
          <p:nvSpPr>
            <p:cNvPr id="4" name="Rectangle 3">
              <a:extLst>
                <a:ext uri="{FF2B5EF4-FFF2-40B4-BE49-F238E27FC236}">
                  <a16:creationId xmlns:a16="http://schemas.microsoft.com/office/drawing/2014/main" id="{1F3A2CEE-F2EB-4082-8248-78E3125FEDC2}"/>
                </a:ext>
              </a:extLst>
            </p:cNvPr>
            <p:cNvSpPr>
              <a:spLocks noGrp="1" noRot="1" noMove="1" noResize="1" noEditPoints="1" noAdjustHandles="1" noChangeArrowheads="1" noChangeShapeType="1"/>
            </p:cNvSpPr>
            <p:nvPr/>
          </p:nvSpPr>
          <p:spPr>
            <a:xfrm rot="5400000">
              <a:off x="6550434" y="-5633617"/>
              <a:ext cx="872308" cy="13458826"/>
            </a:xfrm>
            <a:prstGeom prst="rect">
              <a:avLst/>
            </a:prstGeom>
            <a:solidFill>
              <a:srgbClr val="58B9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a:extLst>
                <a:ext uri="{FF2B5EF4-FFF2-40B4-BE49-F238E27FC236}">
                  <a16:creationId xmlns:a16="http://schemas.microsoft.com/office/drawing/2014/main" id="{9E604D7E-DCAB-4D41-AB72-D28E92002C7C}"/>
                </a:ext>
              </a:extLst>
            </p:cNvPr>
            <p:cNvSpPr>
              <a:spLocks noGrp="1" noRot="1" noMove="1" noResize="1" noEditPoints="1" noAdjustHandles="1" noChangeArrowheads="1" noChangeShapeType="1"/>
            </p:cNvSpPr>
            <p:nvPr/>
          </p:nvSpPr>
          <p:spPr>
            <a:xfrm>
              <a:off x="0" y="0"/>
              <a:ext cx="1771650" cy="10287000"/>
            </a:xfrm>
            <a:prstGeom prst="rect">
              <a:avLst/>
            </a:prstGeom>
            <a:solidFill>
              <a:srgbClr val="58B9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5" name="Picture 4" descr="Logo, company name&#10;&#10;Description automatically generated">
              <a:extLst>
                <a:ext uri="{FF2B5EF4-FFF2-40B4-BE49-F238E27FC236}">
                  <a16:creationId xmlns:a16="http://schemas.microsoft.com/office/drawing/2014/main" id="{6C78AD61-E3D1-7F67-B737-6DE4CC245FE8}"/>
                </a:ext>
              </a:extLst>
            </p:cNvPr>
            <p:cNvPicPr>
              <a:picLocks noGrp="1" noRot="1" noChangeAspect="1" noMove="1" noResize="1" noEditPoints="1" noAdjustHandles="1" noChangeArrowheads="1" noChangeShapeType="1" noCrop="1"/>
            </p:cNvPicPr>
            <p:nvPr/>
          </p:nvPicPr>
          <p:blipFill>
            <a:blip r:embed="rId3"/>
            <a:stretch>
              <a:fillRect/>
            </a:stretch>
          </p:blipFill>
          <p:spPr>
            <a:xfrm>
              <a:off x="404207" y="669755"/>
              <a:ext cx="963235" cy="862196"/>
            </a:xfrm>
            <a:prstGeom prst="rect">
              <a:avLst/>
            </a:prstGeom>
          </p:spPr>
        </p:pic>
        <p:sp>
          <p:nvSpPr>
            <p:cNvPr id="6" name="TextBox 5">
              <a:extLst>
                <a:ext uri="{FF2B5EF4-FFF2-40B4-BE49-F238E27FC236}">
                  <a16:creationId xmlns:a16="http://schemas.microsoft.com/office/drawing/2014/main" id="{592DC6F2-9D7F-BBF9-9BF4-407A3F24B8A5}"/>
                </a:ext>
              </a:extLst>
            </p:cNvPr>
            <p:cNvSpPr txBox="1">
              <a:spLocks noGrp="1" noRot="1" noMove="1" noResize="1" noEditPoints="1" noAdjustHandles="1" noChangeArrowheads="1" noChangeShapeType="1"/>
            </p:cNvSpPr>
            <p:nvPr/>
          </p:nvSpPr>
          <p:spPr>
            <a:xfrm>
              <a:off x="1" y="9258300"/>
              <a:ext cx="1771650" cy="276999"/>
            </a:xfrm>
            <a:prstGeom prst="rect">
              <a:avLst/>
            </a:prstGeom>
          </p:spPr>
          <p:txBody>
            <a:bodyPr wrap="square" lIns="0" tIns="0" rIns="0" bIns="0" rtlCol="0" anchor="t">
              <a:spAutoFit/>
            </a:bodyPr>
            <a:lstStyle/>
            <a:p>
              <a:pPr algn="ctr"/>
              <a:r>
                <a:rPr lang="en-US" b="1" dirty="0">
                  <a:solidFill>
                    <a:schemeClr val="bg1"/>
                  </a:solidFill>
                  <a:latin typeface="Poppins"/>
                </a:rPr>
                <a:t>cbtrust.org</a:t>
              </a:r>
            </a:p>
          </p:txBody>
        </p:sp>
      </p:grpSp>
      <p:sp>
        <p:nvSpPr>
          <p:cNvPr id="15" name="TextBox 12">
            <a:extLst>
              <a:ext uri="{FF2B5EF4-FFF2-40B4-BE49-F238E27FC236}">
                <a16:creationId xmlns:a16="http://schemas.microsoft.com/office/drawing/2014/main" id="{A45BA206-5294-FADB-00BC-93CE7A8D0F61}"/>
              </a:ext>
            </a:extLst>
          </p:cNvPr>
          <p:cNvSpPr txBox="1"/>
          <p:nvPr/>
        </p:nvSpPr>
        <p:spPr>
          <a:xfrm>
            <a:off x="2051685" y="2130766"/>
            <a:ext cx="11092815" cy="507831"/>
          </a:xfrm>
          <a:prstGeom prst="rect">
            <a:avLst/>
          </a:prstGeom>
        </p:spPr>
        <p:txBody>
          <a:bodyPr wrap="square" lIns="0" tIns="0" rIns="0" bIns="0" rtlCol="0" anchor="t">
            <a:spAutoFit/>
          </a:bodyPr>
          <a:lstStyle/>
          <a:p>
            <a:r>
              <a:rPr lang="en-US" sz="3300" dirty="0">
                <a:solidFill>
                  <a:schemeClr val="bg1"/>
                </a:solidFill>
                <a:latin typeface="Poppins Bold"/>
              </a:rPr>
              <a:t>Heading</a:t>
            </a:r>
          </a:p>
        </p:txBody>
      </p:sp>
      <p:sp>
        <p:nvSpPr>
          <p:cNvPr id="16" name="TextBox 15">
            <a:extLst>
              <a:ext uri="{FF2B5EF4-FFF2-40B4-BE49-F238E27FC236}">
                <a16:creationId xmlns:a16="http://schemas.microsoft.com/office/drawing/2014/main" id="{A3160012-F670-1B67-7D0F-ECE3E696119C}"/>
              </a:ext>
            </a:extLst>
          </p:cNvPr>
          <p:cNvSpPr txBox="1"/>
          <p:nvPr/>
        </p:nvSpPr>
        <p:spPr>
          <a:xfrm>
            <a:off x="2051685" y="2095500"/>
            <a:ext cx="4311261" cy="369332"/>
          </a:xfrm>
          <a:prstGeom prst="rect">
            <a:avLst/>
          </a:prstGeom>
        </p:spPr>
        <p:txBody>
          <a:bodyPr lIns="0" tIns="0" rIns="0" bIns="0" rtlCol="0" anchor="t">
            <a:spAutoFit/>
          </a:bodyPr>
          <a:lstStyle/>
          <a:p>
            <a:r>
              <a:rPr lang="en-US" sz="2400" b="1" dirty="0">
                <a:solidFill>
                  <a:schemeClr val="tx1">
                    <a:lumMod val="75000"/>
                    <a:lumOff val="25000"/>
                  </a:schemeClr>
                </a:solidFill>
                <a:latin typeface="Poppins"/>
              </a:rPr>
              <a:t>Special Focus Areas</a:t>
            </a:r>
          </a:p>
        </p:txBody>
      </p:sp>
      <p:sp>
        <p:nvSpPr>
          <p:cNvPr id="9" name="TextBox 8">
            <a:extLst>
              <a:ext uri="{FF2B5EF4-FFF2-40B4-BE49-F238E27FC236}">
                <a16:creationId xmlns:a16="http://schemas.microsoft.com/office/drawing/2014/main" id="{DA0288F1-BFD7-957D-2C70-0A1141CFAD9D}"/>
              </a:ext>
            </a:extLst>
          </p:cNvPr>
          <p:cNvSpPr txBox="1"/>
          <p:nvPr/>
        </p:nvSpPr>
        <p:spPr>
          <a:xfrm>
            <a:off x="2051685" y="2855174"/>
            <a:ext cx="10445115" cy="1994392"/>
          </a:xfrm>
          <a:prstGeom prst="rect">
            <a:avLst/>
          </a:prstGeom>
          <a:noFill/>
        </p:spPr>
        <p:txBody>
          <a:bodyPr wrap="square">
            <a:spAutoFit/>
          </a:bodyPr>
          <a:lstStyle/>
          <a:p>
            <a:pPr marL="285750" indent="-285750">
              <a:buFont typeface="Arial" panose="020B0604020202020204" pitchFamily="34" charset="0"/>
              <a:buChar char="•"/>
            </a:pPr>
            <a:r>
              <a:rPr lang="en-US" b="1" dirty="0">
                <a:latin typeface="Poppins" panose="00000500000000000000" pitchFamily="2" charset="0"/>
                <a:cs typeface="Poppins" panose="00000500000000000000" pitchFamily="2" charset="0"/>
              </a:rPr>
              <a:t>Special Focus Area 1: </a:t>
            </a:r>
            <a:r>
              <a:rPr lang="en-US" dirty="0">
                <a:latin typeface="Poppins" panose="00000500000000000000" pitchFamily="2" charset="0"/>
                <a:cs typeface="Poppins" panose="00000500000000000000" pitchFamily="2" charset="0"/>
              </a:rPr>
              <a:t>Advance stewardship, environmental education, restoration, community engagement, and maintenance efforts in neighborhoods within the Oxon Run watershed and Oxon Run Park corridor in the District </a:t>
            </a:r>
          </a:p>
          <a:p>
            <a:pPr marL="285750" indent="-285750">
              <a:buFont typeface="Arial" panose="020B0604020202020204" pitchFamily="34" charset="0"/>
              <a:buChar char="•"/>
            </a:pPr>
            <a:endParaRPr lang="en-US" dirty="0">
              <a:latin typeface="Poppins" panose="00000500000000000000" pitchFamily="2" charset="0"/>
              <a:cs typeface="Poppins" panose="00000500000000000000" pitchFamily="2" charset="0"/>
            </a:endParaRPr>
          </a:p>
          <a:p>
            <a:pPr marL="257175" indent="-257175" defTabSz="685800">
              <a:spcBef>
                <a:spcPct val="20000"/>
              </a:spcBef>
              <a:buFont typeface="Arial" pitchFamily="34" charset="0"/>
              <a:buChar char="•"/>
            </a:pPr>
            <a:r>
              <a:rPr lang="en-US" b="1" dirty="0">
                <a:latin typeface="Poppins" panose="00000500000000000000" pitchFamily="2" charset="0"/>
                <a:cs typeface="Poppins" panose="00000500000000000000" pitchFamily="2" charset="0"/>
              </a:rPr>
              <a:t>Special Focus Area 2: </a:t>
            </a:r>
            <a:r>
              <a:rPr lang="en-US" dirty="0">
                <a:latin typeface="Poppins" panose="00000500000000000000" pitchFamily="2" charset="0"/>
                <a:cs typeface="Poppins" panose="00000500000000000000" pitchFamily="2" charset="0"/>
              </a:rPr>
              <a:t>Environmental Justice </a:t>
            </a:r>
          </a:p>
          <a:p>
            <a:pPr marL="257175" indent="-257175" defTabSz="685800">
              <a:spcBef>
                <a:spcPct val="20000"/>
              </a:spcBef>
              <a:buFont typeface="Arial" pitchFamily="34" charset="0"/>
              <a:buChar char="•"/>
            </a:pPr>
            <a:endParaRPr lang="en-US" sz="2500" dirty="0">
              <a:latin typeface="Times New Roman" panose="02020603050405020304" pitchFamily="18" charset="0"/>
              <a:cs typeface="Times New Roman" panose="02020603050405020304" pitchFamily="18" charset="0"/>
            </a:endParaRPr>
          </a:p>
        </p:txBody>
      </p:sp>
      <p:pic>
        <p:nvPicPr>
          <p:cNvPr id="1028" name="Picture 4" descr="Anacostia Community Museum Presents “To Live and Breathe: Women and  Environmental Justice in Washington, D.C.” | Smithsonian Institution">
            <a:extLst>
              <a:ext uri="{FF2B5EF4-FFF2-40B4-BE49-F238E27FC236}">
                <a16:creationId xmlns:a16="http://schemas.microsoft.com/office/drawing/2014/main" id="{4B51677B-388B-5C31-5070-D96BFB33EB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6185" y="4778913"/>
            <a:ext cx="8268130" cy="43269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64507F3-ABEF-BCB4-CE08-3A54C319E9D3}"/>
              </a:ext>
            </a:extLst>
          </p:cNvPr>
          <p:cNvSpPr txBox="1"/>
          <p:nvPr/>
        </p:nvSpPr>
        <p:spPr>
          <a:xfrm flipH="1">
            <a:off x="3200399" y="9258300"/>
            <a:ext cx="8610600" cy="584775"/>
          </a:xfrm>
          <a:prstGeom prst="rect">
            <a:avLst/>
          </a:prstGeom>
          <a:noFill/>
        </p:spPr>
        <p:txBody>
          <a:bodyPr wrap="square" rtlCol="0">
            <a:spAutoFit/>
          </a:bodyPr>
          <a:lstStyle/>
          <a:p>
            <a:r>
              <a:rPr lang="en-US" sz="1600" dirty="0"/>
              <a:t>Images from Mural by Amir Khadar, Anacostia Community Museum exhibit “To live and Breathe: Women and the Environmental Justice in Washington, D.C.”</a:t>
            </a:r>
          </a:p>
        </p:txBody>
      </p:sp>
    </p:spTree>
    <p:extLst>
      <p:ext uri="{BB962C8B-B14F-4D97-AF65-F5344CB8AC3E}">
        <p14:creationId xmlns:p14="http://schemas.microsoft.com/office/powerpoint/2010/main" val="403146080"/>
      </p:ext>
    </p:extLst>
  </p:cSld>
  <p:clrMapOvr>
    <a:masterClrMapping/>
  </p:clrMapOvr>
  <mc:AlternateContent xmlns:mc="http://schemas.openxmlformats.org/markup-compatibility/2006" xmlns:p14="http://schemas.microsoft.com/office/powerpoint/2010/main">
    <mc:Choice Requires="p14">
      <p:transition spd="slow" p14:dur="2000" advTm="41070"/>
    </mc:Choice>
    <mc:Fallback xmlns="">
      <p:transition spd="slow" advTm="4107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FD99CF-49B3-003F-77D4-274EC9D6EB06}"/>
              </a:ext>
            </a:extLst>
          </p:cNvPr>
          <p:cNvGrpSpPr/>
          <p:nvPr/>
        </p:nvGrpSpPr>
        <p:grpSpPr>
          <a:xfrm>
            <a:off x="110928" y="2365139"/>
            <a:ext cx="13477053" cy="4995104"/>
            <a:chOff x="110928" y="2365139"/>
            <a:chExt cx="13477053" cy="4995104"/>
          </a:xfrm>
        </p:grpSpPr>
        <p:pic>
          <p:nvPicPr>
            <p:cNvPr id="8" name="Picture 7" descr="A picture containing text, indoor, person, working&#10;&#10;Description automatically generated">
              <a:extLst>
                <a:ext uri="{FF2B5EF4-FFF2-40B4-BE49-F238E27FC236}">
                  <a16:creationId xmlns:a16="http://schemas.microsoft.com/office/drawing/2014/main" id="{D35F4B2A-44AE-0877-7CC6-F07F622B5144}"/>
                </a:ext>
              </a:extLst>
            </p:cNvPr>
            <p:cNvPicPr>
              <a:picLocks noChangeAspect="1"/>
            </p:cNvPicPr>
            <p:nvPr/>
          </p:nvPicPr>
          <p:blipFill rotWithShape="1">
            <a:blip r:embed="rId3">
              <a:extLst>
                <a:ext uri="{28A0092B-C50C-407E-A947-70E740481C1C}">
                  <a14:useLocalDpi xmlns:a14="http://schemas.microsoft.com/office/drawing/2010/main" val="0"/>
                </a:ext>
              </a:extLst>
            </a:blip>
            <a:srcRect r="11514"/>
            <a:stretch/>
          </p:blipFill>
          <p:spPr>
            <a:xfrm>
              <a:off x="10268906" y="2365139"/>
              <a:ext cx="3319075" cy="4994769"/>
            </a:xfrm>
            <a:prstGeom prst="rect">
              <a:avLst/>
            </a:prstGeom>
            <a:ln>
              <a:noFill/>
            </a:ln>
            <a:effectLst>
              <a:softEdge rad="112500"/>
            </a:effectLst>
          </p:spPr>
        </p:pic>
        <p:pic>
          <p:nvPicPr>
            <p:cNvPr id="18" name="Picture 17" descr="A picture containing person, outdoor&#10;&#10;Description automatically generated">
              <a:extLst>
                <a:ext uri="{FF2B5EF4-FFF2-40B4-BE49-F238E27FC236}">
                  <a16:creationId xmlns:a16="http://schemas.microsoft.com/office/drawing/2014/main" id="{2125EAFB-7CBD-1816-6148-EF1430C59E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928" y="2381629"/>
              <a:ext cx="3319075" cy="4978614"/>
            </a:xfrm>
            <a:prstGeom prst="rect">
              <a:avLst/>
            </a:prstGeom>
            <a:ln>
              <a:noFill/>
            </a:ln>
            <a:effectLst>
              <a:softEdge rad="112500"/>
            </a:effectLst>
          </p:spPr>
        </p:pic>
        <p:pic>
          <p:nvPicPr>
            <p:cNvPr id="20" name="Picture 19" descr="A group of people standing next to a bicycle&#10;&#10;Description automatically generated with low confidence">
              <a:extLst>
                <a:ext uri="{FF2B5EF4-FFF2-40B4-BE49-F238E27FC236}">
                  <a16:creationId xmlns:a16="http://schemas.microsoft.com/office/drawing/2014/main" id="{C4712BCD-0970-EE97-BD43-9790DA9576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7681" y="2381630"/>
              <a:ext cx="6638150" cy="4978613"/>
            </a:xfrm>
            <a:prstGeom prst="rect">
              <a:avLst/>
            </a:prstGeom>
            <a:ln>
              <a:noFill/>
            </a:ln>
            <a:effectLst>
              <a:softEdge rad="112500"/>
            </a:effectLst>
          </p:spPr>
        </p:pic>
      </p:grpSp>
      <p:sp>
        <p:nvSpPr>
          <p:cNvPr id="3" name="TextBox 2">
            <a:extLst>
              <a:ext uri="{FF2B5EF4-FFF2-40B4-BE49-F238E27FC236}">
                <a16:creationId xmlns:a16="http://schemas.microsoft.com/office/drawing/2014/main" id="{A05033ED-5758-9582-6F69-4D0C28C8B9E8}"/>
              </a:ext>
            </a:extLst>
          </p:cNvPr>
          <p:cNvSpPr txBox="1"/>
          <p:nvPr/>
        </p:nvSpPr>
        <p:spPr>
          <a:xfrm>
            <a:off x="4818984" y="1104900"/>
            <a:ext cx="3975544" cy="830997"/>
          </a:xfrm>
          <a:prstGeom prst="rect">
            <a:avLst/>
          </a:prstGeom>
          <a:noFill/>
        </p:spPr>
        <p:txBody>
          <a:bodyPr wrap="square">
            <a:spAutoFit/>
          </a:bodyPr>
          <a:lstStyle/>
          <a:p>
            <a:r>
              <a:rPr lang="en-US" sz="4800" b="1" dirty="0">
                <a:solidFill>
                  <a:schemeClr val="tx1">
                    <a:lumMod val="75000"/>
                    <a:lumOff val="25000"/>
                  </a:schemeClr>
                </a:solidFill>
                <a:latin typeface="Poppins"/>
              </a:rPr>
              <a:t>INNOVATE!</a:t>
            </a:r>
          </a:p>
        </p:txBody>
      </p:sp>
    </p:spTree>
    <p:extLst>
      <p:ext uri="{BB962C8B-B14F-4D97-AF65-F5344CB8AC3E}">
        <p14:creationId xmlns:p14="http://schemas.microsoft.com/office/powerpoint/2010/main" val="3634369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12783-54B9-F342-4B78-01A583C5F9C5}"/>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2AF95567-15EC-D6C9-5F5D-1388934ADC9C}"/>
              </a:ext>
            </a:extLst>
          </p:cNvPr>
          <p:cNvGrpSpPr>
            <a:grpSpLocks noGrp="1" noUngrp="1" noRot="1" noMove="1" noResize="1"/>
          </p:cNvGrpSpPr>
          <p:nvPr/>
        </p:nvGrpSpPr>
        <p:grpSpPr>
          <a:xfrm>
            <a:off x="0" y="0"/>
            <a:ext cx="13716001" cy="10287000"/>
            <a:chOff x="0" y="0"/>
            <a:chExt cx="13716001" cy="10287000"/>
          </a:xfrm>
        </p:grpSpPr>
        <p:sp>
          <p:nvSpPr>
            <p:cNvPr id="4" name="Rectangle 3">
              <a:extLst>
                <a:ext uri="{FF2B5EF4-FFF2-40B4-BE49-F238E27FC236}">
                  <a16:creationId xmlns:a16="http://schemas.microsoft.com/office/drawing/2014/main" id="{3E35CC4F-B1D8-E2C9-4196-C67AF789E577}"/>
                </a:ext>
              </a:extLst>
            </p:cNvPr>
            <p:cNvSpPr>
              <a:spLocks noGrp="1" noRot="1" noMove="1" noResize="1" noEditPoints="1" noAdjustHandles="1" noChangeArrowheads="1" noChangeShapeType="1"/>
            </p:cNvSpPr>
            <p:nvPr/>
          </p:nvSpPr>
          <p:spPr>
            <a:xfrm rot="5400000">
              <a:off x="6550434" y="-5633617"/>
              <a:ext cx="872308" cy="13458826"/>
            </a:xfrm>
            <a:prstGeom prst="rect">
              <a:avLst/>
            </a:prstGeom>
            <a:solidFill>
              <a:srgbClr val="58B9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a:extLst>
                <a:ext uri="{FF2B5EF4-FFF2-40B4-BE49-F238E27FC236}">
                  <a16:creationId xmlns:a16="http://schemas.microsoft.com/office/drawing/2014/main" id="{4561DFD0-F2E0-152B-652C-7256D791CBA8}"/>
                </a:ext>
              </a:extLst>
            </p:cNvPr>
            <p:cNvSpPr>
              <a:spLocks noGrp="1" noRot="1" noMove="1" noResize="1" noEditPoints="1" noAdjustHandles="1" noChangeArrowheads="1" noChangeShapeType="1"/>
            </p:cNvSpPr>
            <p:nvPr/>
          </p:nvSpPr>
          <p:spPr>
            <a:xfrm>
              <a:off x="0" y="0"/>
              <a:ext cx="1771650" cy="10287000"/>
            </a:xfrm>
            <a:prstGeom prst="rect">
              <a:avLst/>
            </a:prstGeom>
            <a:solidFill>
              <a:srgbClr val="58B9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5" name="Picture 4" descr="Logo, company name&#10;&#10;Description automatically generated">
              <a:extLst>
                <a:ext uri="{FF2B5EF4-FFF2-40B4-BE49-F238E27FC236}">
                  <a16:creationId xmlns:a16="http://schemas.microsoft.com/office/drawing/2014/main" id="{5AEB4ADB-B22F-1243-5243-0DFFBDCA1E84}"/>
                </a:ext>
              </a:extLst>
            </p:cNvPr>
            <p:cNvPicPr>
              <a:picLocks noGrp="1" noRot="1" noChangeAspect="1" noMove="1" noResize="1" noEditPoints="1" noAdjustHandles="1" noChangeArrowheads="1" noChangeShapeType="1" noCrop="1"/>
            </p:cNvPicPr>
            <p:nvPr/>
          </p:nvPicPr>
          <p:blipFill>
            <a:blip r:embed="rId3"/>
            <a:stretch>
              <a:fillRect/>
            </a:stretch>
          </p:blipFill>
          <p:spPr>
            <a:xfrm>
              <a:off x="404207" y="669755"/>
              <a:ext cx="963235" cy="862196"/>
            </a:xfrm>
            <a:prstGeom prst="rect">
              <a:avLst/>
            </a:prstGeom>
          </p:spPr>
        </p:pic>
        <p:sp>
          <p:nvSpPr>
            <p:cNvPr id="6" name="TextBox 5">
              <a:extLst>
                <a:ext uri="{FF2B5EF4-FFF2-40B4-BE49-F238E27FC236}">
                  <a16:creationId xmlns:a16="http://schemas.microsoft.com/office/drawing/2014/main" id="{5DC6198E-AA34-41CB-64EA-36CC98764F75}"/>
                </a:ext>
              </a:extLst>
            </p:cNvPr>
            <p:cNvSpPr txBox="1">
              <a:spLocks noGrp="1" noRot="1" noMove="1" noResize="1" noEditPoints="1" noAdjustHandles="1" noChangeArrowheads="1" noChangeShapeType="1"/>
            </p:cNvSpPr>
            <p:nvPr/>
          </p:nvSpPr>
          <p:spPr>
            <a:xfrm>
              <a:off x="1" y="9258300"/>
              <a:ext cx="1771650" cy="276999"/>
            </a:xfrm>
            <a:prstGeom prst="rect">
              <a:avLst/>
            </a:prstGeom>
          </p:spPr>
          <p:txBody>
            <a:bodyPr wrap="square" lIns="0" tIns="0" rIns="0" bIns="0" rtlCol="0" anchor="t">
              <a:spAutoFit/>
            </a:bodyPr>
            <a:lstStyle/>
            <a:p>
              <a:pPr algn="ctr"/>
              <a:r>
                <a:rPr lang="en-US" b="1" dirty="0">
                  <a:solidFill>
                    <a:schemeClr val="bg1"/>
                  </a:solidFill>
                  <a:latin typeface="Poppins"/>
                </a:rPr>
                <a:t>cbtrust.org</a:t>
              </a:r>
            </a:p>
          </p:txBody>
        </p:sp>
      </p:grpSp>
      <p:sp>
        <p:nvSpPr>
          <p:cNvPr id="15" name="TextBox 12">
            <a:extLst>
              <a:ext uri="{FF2B5EF4-FFF2-40B4-BE49-F238E27FC236}">
                <a16:creationId xmlns:a16="http://schemas.microsoft.com/office/drawing/2014/main" id="{37D89933-244C-D1D9-C92E-676D352C4D99}"/>
              </a:ext>
            </a:extLst>
          </p:cNvPr>
          <p:cNvSpPr txBox="1"/>
          <p:nvPr/>
        </p:nvSpPr>
        <p:spPr>
          <a:xfrm>
            <a:off x="2051685" y="2130766"/>
            <a:ext cx="11092815" cy="507831"/>
          </a:xfrm>
          <a:prstGeom prst="rect">
            <a:avLst/>
          </a:prstGeom>
        </p:spPr>
        <p:txBody>
          <a:bodyPr wrap="square" lIns="0" tIns="0" rIns="0" bIns="0" rtlCol="0" anchor="t">
            <a:spAutoFit/>
          </a:bodyPr>
          <a:lstStyle/>
          <a:p>
            <a:r>
              <a:rPr lang="en-US" sz="3300" dirty="0">
                <a:solidFill>
                  <a:schemeClr val="bg1"/>
                </a:solidFill>
                <a:latin typeface="Poppins Bold"/>
              </a:rPr>
              <a:t>Heading</a:t>
            </a:r>
          </a:p>
        </p:txBody>
      </p:sp>
      <p:sp>
        <p:nvSpPr>
          <p:cNvPr id="16" name="TextBox 15">
            <a:extLst>
              <a:ext uri="{FF2B5EF4-FFF2-40B4-BE49-F238E27FC236}">
                <a16:creationId xmlns:a16="http://schemas.microsoft.com/office/drawing/2014/main" id="{F2BCCE68-3359-A51B-A063-3CED4AABBDC1}"/>
              </a:ext>
            </a:extLst>
          </p:cNvPr>
          <p:cNvSpPr txBox="1"/>
          <p:nvPr/>
        </p:nvSpPr>
        <p:spPr>
          <a:xfrm>
            <a:off x="2051685" y="1855286"/>
            <a:ext cx="4311261" cy="369332"/>
          </a:xfrm>
          <a:prstGeom prst="rect">
            <a:avLst/>
          </a:prstGeom>
        </p:spPr>
        <p:txBody>
          <a:bodyPr lIns="0" tIns="0" rIns="0" bIns="0" rtlCol="0" anchor="t">
            <a:spAutoFit/>
          </a:bodyPr>
          <a:lstStyle/>
          <a:p>
            <a:r>
              <a:rPr lang="en-US" sz="2400" b="1" dirty="0">
                <a:solidFill>
                  <a:schemeClr val="tx1">
                    <a:lumMod val="75000"/>
                    <a:lumOff val="25000"/>
                  </a:schemeClr>
                </a:solidFill>
                <a:latin typeface="Poppins"/>
              </a:rPr>
              <a:t>Examples of past projects</a:t>
            </a:r>
          </a:p>
        </p:txBody>
      </p:sp>
      <p:sp>
        <p:nvSpPr>
          <p:cNvPr id="9" name="TextBox 8">
            <a:extLst>
              <a:ext uri="{FF2B5EF4-FFF2-40B4-BE49-F238E27FC236}">
                <a16:creationId xmlns:a16="http://schemas.microsoft.com/office/drawing/2014/main" id="{6F71A605-BDF2-EFB1-4203-F622B497EAE7}"/>
              </a:ext>
            </a:extLst>
          </p:cNvPr>
          <p:cNvSpPr txBox="1"/>
          <p:nvPr/>
        </p:nvSpPr>
        <p:spPr>
          <a:xfrm>
            <a:off x="2005118" y="2673863"/>
            <a:ext cx="7599680" cy="8642366"/>
          </a:xfrm>
          <a:prstGeom prst="rect">
            <a:avLst/>
          </a:prstGeom>
          <a:noFill/>
        </p:spPr>
        <p:txBody>
          <a:bodyPr wrap="square">
            <a:spAutoFit/>
          </a:bodyPr>
          <a:lstStyle/>
          <a:p>
            <a:pPr marL="285750" indent="-285750">
              <a:buFont typeface="Arial" panose="020B0604020202020204" pitchFamily="34" charset="0"/>
              <a:buChar char="•"/>
            </a:pPr>
            <a:r>
              <a:rPr lang="en-US" dirty="0">
                <a:latin typeface="Poppins" panose="00000500000000000000" pitchFamily="2" charset="0"/>
                <a:cs typeface="Poppins" panose="00000500000000000000" pitchFamily="2" charset="0"/>
              </a:rPr>
              <a:t>Green career recruitment and training for underserved groups. </a:t>
            </a:r>
          </a:p>
          <a:p>
            <a:pPr marL="285750" indent="-285750">
              <a:buFont typeface="Arial" panose="020B0604020202020204" pitchFamily="34" charset="0"/>
              <a:buChar char="•"/>
            </a:pPr>
            <a:endParaRPr lang="en-US" dirty="0">
              <a:latin typeface="Poppins" panose="00000500000000000000" pitchFamily="2" charset="0"/>
              <a:cs typeface="Poppins" panose="00000500000000000000" pitchFamily="2" charset="0"/>
            </a:endParaRPr>
          </a:p>
          <a:p>
            <a:pPr marL="257175" indent="-257175" defTabSz="685800">
              <a:spcBef>
                <a:spcPct val="20000"/>
              </a:spcBef>
              <a:buFont typeface="Arial" pitchFamily="34" charset="0"/>
              <a:buChar char="•"/>
            </a:pPr>
            <a:r>
              <a:rPr lang="en-US" dirty="0">
                <a:latin typeface="Poppins" panose="00000500000000000000" pitchFamily="2" charset="0"/>
                <a:cs typeface="Poppins" panose="00000500000000000000" pitchFamily="2" charset="0"/>
              </a:rPr>
              <a:t>Exploration of Kingman Island</a:t>
            </a:r>
          </a:p>
          <a:p>
            <a:pPr marL="257175" indent="-257175" defTabSz="685800">
              <a:spcBef>
                <a:spcPct val="20000"/>
              </a:spcBef>
              <a:buFont typeface="Arial" pitchFamily="34" charset="0"/>
              <a:buChar char="•"/>
            </a:pPr>
            <a:endParaRPr lang="en-US" dirty="0">
              <a:latin typeface="Poppins" panose="00000500000000000000" pitchFamily="2" charset="0"/>
              <a:cs typeface="Poppins" panose="00000500000000000000" pitchFamily="2" charset="0"/>
            </a:endParaRPr>
          </a:p>
          <a:p>
            <a:pPr marL="257175" indent="-257175" defTabSz="685800">
              <a:spcBef>
                <a:spcPct val="20000"/>
              </a:spcBef>
              <a:buFont typeface="Arial" pitchFamily="34" charset="0"/>
              <a:buChar char="•"/>
            </a:pPr>
            <a:r>
              <a:rPr lang="en-US" dirty="0">
                <a:latin typeface="Poppins" panose="00000500000000000000" pitchFamily="2" charset="0"/>
                <a:cs typeface="Poppins" panose="00000500000000000000" pitchFamily="2" charset="0"/>
              </a:rPr>
              <a:t>Community gardening and native plant giveaways</a:t>
            </a:r>
          </a:p>
          <a:p>
            <a:pPr marL="257175" indent="-257175" defTabSz="685800">
              <a:spcBef>
                <a:spcPct val="20000"/>
              </a:spcBef>
              <a:buFont typeface="Arial" pitchFamily="34" charset="0"/>
              <a:buChar char="•"/>
            </a:pPr>
            <a:endParaRPr lang="en-US" dirty="0">
              <a:latin typeface="Poppins" panose="00000500000000000000" pitchFamily="2" charset="0"/>
              <a:cs typeface="Poppins" panose="00000500000000000000" pitchFamily="2" charset="0"/>
            </a:endParaRPr>
          </a:p>
          <a:p>
            <a:pPr marL="257175" indent="-257175" defTabSz="685800">
              <a:spcBef>
                <a:spcPct val="20000"/>
              </a:spcBef>
              <a:buFont typeface="Arial" pitchFamily="34" charset="0"/>
              <a:buChar char="•"/>
            </a:pPr>
            <a:r>
              <a:rPr lang="en-US" dirty="0">
                <a:latin typeface="Poppins" panose="00000500000000000000" pitchFamily="2" charset="0"/>
                <a:cs typeface="Poppins" panose="00000500000000000000" pitchFamily="2" charset="0"/>
              </a:rPr>
              <a:t>Wheelchair accessible urban gardens</a:t>
            </a:r>
          </a:p>
          <a:p>
            <a:pPr marL="257175" indent="-257175" defTabSz="685800">
              <a:spcBef>
                <a:spcPct val="20000"/>
              </a:spcBef>
              <a:buFont typeface="Arial" pitchFamily="34" charset="0"/>
              <a:buChar char="•"/>
            </a:pPr>
            <a:endParaRPr lang="en-US" dirty="0">
              <a:latin typeface="Poppins" panose="00000500000000000000" pitchFamily="2" charset="0"/>
              <a:cs typeface="Poppins" panose="00000500000000000000" pitchFamily="2" charset="0"/>
            </a:endParaRPr>
          </a:p>
          <a:p>
            <a:pPr marL="257175" indent="-257175" defTabSz="685800">
              <a:spcBef>
                <a:spcPct val="20000"/>
              </a:spcBef>
              <a:buFont typeface="Arial" pitchFamily="34" charset="0"/>
              <a:buChar char="•"/>
            </a:pPr>
            <a:r>
              <a:rPr lang="en-US" dirty="0">
                <a:latin typeface="Poppins" panose="00000500000000000000" pitchFamily="2" charset="0"/>
                <a:cs typeface="Poppins" panose="00000500000000000000" pitchFamily="2" charset="0"/>
              </a:rPr>
              <a:t>Afterschool programs</a:t>
            </a:r>
          </a:p>
          <a:p>
            <a:pPr marL="257175" indent="-257175" defTabSz="685800">
              <a:spcBef>
                <a:spcPct val="20000"/>
              </a:spcBef>
              <a:buFont typeface="Arial" pitchFamily="34" charset="0"/>
              <a:buChar char="•"/>
            </a:pPr>
            <a:endParaRPr lang="en-US" dirty="0">
              <a:latin typeface="Poppins" panose="00000500000000000000" pitchFamily="2" charset="0"/>
              <a:cs typeface="Poppins" panose="00000500000000000000" pitchFamily="2" charset="0"/>
            </a:endParaRPr>
          </a:p>
          <a:p>
            <a:pPr marL="257175" indent="-257175" defTabSz="685800">
              <a:spcBef>
                <a:spcPct val="20000"/>
              </a:spcBef>
              <a:buFont typeface="Arial" pitchFamily="34" charset="0"/>
              <a:buChar char="•"/>
            </a:pPr>
            <a:r>
              <a:rPr lang="en-US" dirty="0">
                <a:latin typeface="Poppins" panose="00000500000000000000" pitchFamily="2" charset="0"/>
                <a:cs typeface="Poppins" panose="00000500000000000000" pitchFamily="2" charset="0"/>
              </a:rPr>
              <a:t>Summer camps</a:t>
            </a:r>
          </a:p>
          <a:p>
            <a:pPr marL="257175" indent="-257175" defTabSz="685800">
              <a:spcBef>
                <a:spcPct val="20000"/>
              </a:spcBef>
              <a:buFont typeface="Arial" pitchFamily="34" charset="0"/>
              <a:buChar char="•"/>
            </a:pPr>
            <a:endParaRPr lang="en-US" dirty="0">
              <a:latin typeface="Poppins" panose="00000500000000000000" pitchFamily="2" charset="0"/>
              <a:cs typeface="Poppins" panose="00000500000000000000" pitchFamily="2" charset="0"/>
            </a:endParaRPr>
          </a:p>
          <a:p>
            <a:pPr marL="257175" indent="-257175" defTabSz="685800">
              <a:spcBef>
                <a:spcPct val="20000"/>
              </a:spcBef>
              <a:buFont typeface="Arial" pitchFamily="34" charset="0"/>
              <a:buChar char="•"/>
            </a:pPr>
            <a:r>
              <a:rPr lang="en-US" dirty="0">
                <a:latin typeface="Poppins" panose="00000500000000000000" pitchFamily="2" charset="0"/>
                <a:cs typeface="Poppins" panose="00000500000000000000" pitchFamily="2" charset="0"/>
              </a:rPr>
              <a:t>Rowing, kayaking and cleaning waterways</a:t>
            </a:r>
          </a:p>
          <a:p>
            <a:pPr marL="257175" indent="-257175" defTabSz="685800">
              <a:spcBef>
                <a:spcPct val="20000"/>
              </a:spcBef>
              <a:buFont typeface="Arial" pitchFamily="34" charset="0"/>
              <a:buChar char="•"/>
            </a:pPr>
            <a:endParaRPr lang="en-US" dirty="0">
              <a:latin typeface="Poppins" panose="00000500000000000000" pitchFamily="2" charset="0"/>
              <a:cs typeface="Poppins" panose="00000500000000000000" pitchFamily="2" charset="0"/>
            </a:endParaRPr>
          </a:p>
          <a:p>
            <a:pPr marL="257175" indent="-257175" defTabSz="685800">
              <a:spcBef>
                <a:spcPct val="20000"/>
              </a:spcBef>
              <a:buFont typeface="Arial" pitchFamily="34" charset="0"/>
              <a:buChar char="•"/>
            </a:pPr>
            <a:r>
              <a:rPr lang="en-US" dirty="0">
                <a:latin typeface="Poppins" panose="00000500000000000000" pitchFamily="2" charset="0"/>
                <a:cs typeface="Poppins" panose="00000500000000000000" pitchFamily="2" charset="0"/>
              </a:rPr>
              <a:t>Watershed rehabilitation through non-native plant removal</a:t>
            </a:r>
          </a:p>
          <a:p>
            <a:pPr marL="257175" indent="-257175" defTabSz="685800">
              <a:spcBef>
                <a:spcPct val="20000"/>
              </a:spcBef>
              <a:buFont typeface="Arial" pitchFamily="34" charset="0"/>
              <a:buChar char="•"/>
            </a:pPr>
            <a:endParaRPr lang="en-US" dirty="0">
              <a:latin typeface="Poppins" panose="00000500000000000000" pitchFamily="2" charset="0"/>
              <a:cs typeface="Poppins" panose="00000500000000000000" pitchFamily="2" charset="0"/>
            </a:endParaRPr>
          </a:p>
          <a:p>
            <a:pPr marL="257175" indent="-257175" defTabSz="685800">
              <a:spcBef>
                <a:spcPct val="20000"/>
              </a:spcBef>
              <a:buFont typeface="Arial" pitchFamily="34" charset="0"/>
              <a:buChar char="•"/>
            </a:pPr>
            <a:r>
              <a:rPr lang="en-US" dirty="0">
                <a:latin typeface="Poppins" panose="00000500000000000000" pitchFamily="2" charset="0"/>
                <a:cs typeface="Poppins" panose="00000500000000000000" pitchFamily="2" charset="0"/>
              </a:rPr>
              <a:t>Outdoor exploration for families</a:t>
            </a:r>
          </a:p>
          <a:p>
            <a:pPr marL="257175" indent="-257175" defTabSz="685800">
              <a:spcBef>
                <a:spcPct val="20000"/>
              </a:spcBef>
              <a:buFont typeface="Arial" pitchFamily="34" charset="0"/>
              <a:buChar char="•"/>
            </a:pPr>
            <a:endParaRPr lang="en-US" dirty="0">
              <a:latin typeface="Poppins" panose="00000500000000000000" pitchFamily="2" charset="0"/>
              <a:cs typeface="Poppins" panose="00000500000000000000" pitchFamily="2" charset="0"/>
            </a:endParaRPr>
          </a:p>
          <a:p>
            <a:pPr marL="257175" indent="-257175" defTabSz="685800">
              <a:spcBef>
                <a:spcPct val="20000"/>
              </a:spcBef>
              <a:buFont typeface="Arial" pitchFamily="34" charset="0"/>
              <a:buChar char="•"/>
            </a:pPr>
            <a:r>
              <a:rPr lang="en-US" dirty="0">
                <a:latin typeface="Poppins" panose="00000500000000000000" pitchFamily="2" charset="0"/>
                <a:cs typeface="Poppins" panose="00000500000000000000" pitchFamily="2" charset="0"/>
              </a:rPr>
              <a:t>Water capture through rain-barrel installation</a:t>
            </a:r>
          </a:p>
          <a:p>
            <a:pPr marL="257175" indent="-257175" defTabSz="685800">
              <a:spcBef>
                <a:spcPct val="20000"/>
              </a:spcBef>
              <a:buFont typeface="Arial" pitchFamily="34" charset="0"/>
              <a:buChar char="•"/>
            </a:pPr>
            <a:endParaRPr lang="en-US" dirty="0">
              <a:latin typeface="Poppins" panose="00000500000000000000" pitchFamily="2" charset="0"/>
              <a:cs typeface="Poppins" panose="00000500000000000000" pitchFamily="2" charset="0"/>
            </a:endParaRPr>
          </a:p>
          <a:p>
            <a:pPr marL="257175" indent="-257175" defTabSz="685800">
              <a:spcBef>
                <a:spcPct val="20000"/>
              </a:spcBef>
              <a:buFont typeface="Arial" pitchFamily="34" charset="0"/>
              <a:buChar char="•"/>
            </a:pPr>
            <a:r>
              <a:rPr lang="en-US" dirty="0">
                <a:latin typeface="Poppins" panose="00000500000000000000" pitchFamily="2" charset="0"/>
                <a:cs typeface="Poppins" panose="00000500000000000000" pitchFamily="2" charset="0"/>
              </a:rPr>
              <a:t>Listening sessions and investigation of Environmental Justice issues.</a:t>
            </a:r>
          </a:p>
          <a:p>
            <a:pPr marL="257175" indent="-257175" defTabSz="685800">
              <a:spcBef>
                <a:spcPct val="20000"/>
              </a:spcBef>
              <a:buFont typeface="Arial" pitchFamily="34" charset="0"/>
              <a:buChar char="•"/>
            </a:pPr>
            <a:endParaRPr lang="en-US" dirty="0">
              <a:latin typeface="Poppins" panose="00000500000000000000" pitchFamily="2" charset="0"/>
              <a:cs typeface="Poppins" panose="00000500000000000000" pitchFamily="2" charset="0"/>
            </a:endParaRPr>
          </a:p>
          <a:p>
            <a:pPr marL="257175" indent="-257175" defTabSz="685800">
              <a:spcBef>
                <a:spcPct val="20000"/>
              </a:spcBef>
              <a:buFont typeface="Arial" pitchFamily="34" charset="0"/>
              <a:buChar char="•"/>
            </a:pPr>
            <a:endParaRPr lang="en-US" dirty="0">
              <a:latin typeface="Poppins" panose="00000500000000000000" pitchFamily="2" charset="0"/>
              <a:cs typeface="Poppins" panose="00000500000000000000" pitchFamily="2" charset="0"/>
            </a:endParaRPr>
          </a:p>
          <a:p>
            <a:pPr marL="257175" indent="-257175" defTabSz="685800">
              <a:spcBef>
                <a:spcPct val="20000"/>
              </a:spcBef>
              <a:buFont typeface="Arial" pitchFamily="34" charset="0"/>
              <a:buChar char="•"/>
            </a:pPr>
            <a:endParaRPr lang="en-US" sz="25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F0750B11-2199-81F8-BA07-616C6313CF2D}"/>
              </a:ext>
            </a:extLst>
          </p:cNvPr>
          <p:cNvPicPr>
            <a:picLocks noChangeAspect="1"/>
          </p:cNvPicPr>
          <p:nvPr/>
        </p:nvPicPr>
        <p:blipFill rotWithShape="1">
          <a:blip r:embed="rId4"/>
          <a:srcRect l="7260" t="6484" r="26249" b="-1"/>
          <a:stretch/>
        </p:blipFill>
        <p:spPr>
          <a:xfrm>
            <a:off x="9906000" y="1645255"/>
            <a:ext cx="3810000" cy="3014236"/>
          </a:xfrm>
          <a:prstGeom prst="rect">
            <a:avLst/>
          </a:prstGeom>
        </p:spPr>
      </p:pic>
      <p:pic>
        <p:nvPicPr>
          <p:cNvPr id="8" name="Picture 7" descr="A group of people planting seedlings in a garden&#10;&#10;Description automatically generated">
            <a:extLst>
              <a:ext uri="{FF2B5EF4-FFF2-40B4-BE49-F238E27FC236}">
                <a16:creationId xmlns:a16="http://schemas.microsoft.com/office/drawing/2014/main" id="{291B9D8A-8FE9-36C3-3C82-AC8A278B19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0016" y="4721431"/>
            <a:ext cx="3629962" cy="2722472"/>
          </a:xfrm>
          <a:prstGeom prst="rect">
            <a:avLst/>
          </a:prstGeom>
          <a:ln>
            <a:noFill/>
          </a:ln>
          <a:effectLst>
            <a:softEdge rad="112500"/>
          </a:effectLst>
        </p:spPr>
      </p:pic>
      <p:pic>
        <p:nvPicPr>
          <p:cNvPr id="13" name="Picture 12">
            <a:extLst>
              <a:ext uri="{FF2B5EF4-FFF2-40B4-BE49-F238E27FC236}">
                <a16:creationId xmlns:a16="http://schemas.microsoft.com/office/drawing/2014/main" id="{9AC1341B-4497-D72A-A0C7-CA58CB14308B}"/>
              </a:ext>
            </a:extLst>
          </p:cNvPr>
          <p:cNvPicPr>
            <a:picLocks noChangeAspect="1"/>
          </p:cNvPicPr>
          <p:nvPr/>
        </p:nvPicPr>
        <p:blipFill rotWithShape="1">
          <a:blip r:embed="rId6"/>
          <a:srcRect t="268" r="-1" b="20567"/>
          <a:stretch/>
        </p:blipFill>
        <p:spPr>
          <a:xfrm>
            <a:off x="10021171" y="7443903"/>
            <a:ext cx="3447652" cy="2722472"/>
          </a:xfrm>
          <a:prstGeom prst="rect">
            <a:avLst/>
          </a:prstGeom>
        </p:spPr>
      </p:pic>
    </p:spTree>
    <p:extLst>
      <p:ext uri="{BB962C8B-B14F-4D97-AF65-F5344CB8AC3E}">
        <p14:creationId xmlns:p14="http://schemas.microsoft.com/office/powerpoint/2010/main" val="1630912500"/>
      </p:ext>
    </p:extLst>
  </p:cSld>
  <p:clrMapOvr>
    <a:masterClrMapping/>
  </p:clrMapOvr>
  <mc:AlternateContent xmlns:mc="http://schemas.openxmlformats.org/markup-compatibility/2006" xmlns:p14="http://schemas.microsoft.com/office/powerpoint/2010/main">
    <mc:Choice Requires="p14">
      <p:transition spd="slow" p14:dur="2000" advTm="41070"/>
    </mc:Choice>
    <mc:Fallback xmlns="">
      <p:transition spd="slow" advTm="4107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Grp="1" noUngrp="1" noRot="1" noMove="1" noResize="1"/>
          </p:cNvGrpSpPr>
          <p:nvPr/>
        </p:nvGrpSpPr>
        <p:grpSpPr>
          <a:xfrm>
            <a:off x="9637967" y="1285875"/>
            <a:ext cx="4078034" cy="7715250"/>
            <a:chOff x="0" y="0"/>
            <a:chExt cx="2058995" cy="4018581"/>
          </a:xfrm>
        </p:grpSpPr>
        <p:sp>
          <p:nvSpPr>
            <p:cNvPr id="3" name="Freeform 3"/>
            <p:cNvSpPr>
              <a:spLocks noGrp="1" noRot="1" noMove="1" noResize="1" noEditPoints="1" noAdjustHandles="1" noChangeArrowheads="1" noChangeShapeType="1"/>
            </p:cNvSpPr>
            <p:nvPr/>
          </p:nvSpPr>
          <p:spPr>
            <a:xfrm>
              <a:off x="0" y="0"/>
              <a:ext cx="2058995" cy="4018581"/>
            </a:xfrm>
            <a:custGeom>
              <a:avLst/>
              <a:gdLst/>
              <a:ahLst/>
              <a:cxnLst/>
              <a:rect l="l" t="t" r="r" b="b"/>
              <a:pathLst>
                <a:path w="2058995" h="4018581">
                  <a:moveTo>
                    <a:pt x="0" y="0"/>
                  </a:moveTo>
                  <a:lnTo>
                    <a:pt x="2058995" y="0"/>
                  </a:lnTo>
                  <a:lnTo>
                    <a:pt x="2058995" y="4018581"/>
                  </a:lnTo>
                  <a:lnTo>
                    <a:pt x="0" y="4018581"/>
                  </a:lnTo>
                  <a:close/>
                </a:path>
              </a:pathLst>
            </a:custGeom>
            <a:solidFill>
              <a:srgbClr val="00A3D8"/>
            </a:solidFill>
          </p:spPr>
          <p:txBody>
            <a:bodyPr/>
            <a:lstStyle/>
            <a:p>
              <a:endParaRPr lang="en-US" sz="1350" dirty="0"/>
            </a:p>
          </p:txBody>
        </p:sp>
      </p:grpSp>
      <p:grpSp>
        <p:nvGrpSpPr>
          <p:cNvPr id="4" name="Group 4"/>
          <p:cNvGrpSpPr>
            <a:grpSpLocks noGrp="1" noUngrp="1" noRot="1" noMove="1" noResize="1"/>
          </p:cNvGrpSpPr>
          <p:nvPr/>
        </p:nvGrpSpPr>
        <p:grpSpPr>
          <a:xfrm>
            <a:off x="0" y="4459099"/>
            <a:ext cx="285750" cy="3806013"/>
            <a:chOff x="0" y="0"/>
            <a:chExt cx="348557" cy="617371"/>
          </a:xfrm>
        </p:grpSpPr>
        <p:sp>
          <p:nvSpPr>
            <p:cNvPr id="5" name="Freeform 5"/>
            <p:cNvSpPr>
              <a:spLocks noGrp="1" noRot="1" noMove="1" noResize="1" noEditPoints="1" noAdjustHandles="1" noChangeArrowheads="1" noChangeShapeType="1"/>
            </p:cNvSpPr>
            <p:nvPr/>
          </p:nvSpPr>
          <p:spPr>
            <a:xfrm>
              <a:off x="0" y="0"/>
              <a:ext cx="348557" cy="617371"/>
            </a:xfrm>
            <a:custGeom>
              <a:avLst/>
              <a:gdLst/>
              <a:ahLst/>
              <a:cxnLst/>
              <a:rect l="l" t="t" r="r" b="b"/>
              <a:pathLst>
                <a:path w="348557" h="617371">
                  <a:moveTo>
                    <a:pt x="0" y="0"/>
                  </a:moveTo>
                  <a:lnTo>
                    <a:pt x="348557" y="0"/>
                  </a:lnTo>
                  <a:lnTo>
                    <a:pt x="348557" y="617371"/>
                  </a:lnTo>
                  <a:lnTo>
                    <a:pt x="0" y="617371"/>
                  </a:lnTo>
                  <a:close/>
                </a:path>
              </a:pathLst>
            </a:custGeom>
            <a:solidFill>
              <a:srgbClr val="F6C05F"/>
            </a:solidFill>
          </p:spPr>
          <p:txBody>
            <a:bodyPr/>
            <a:lstStyle/>
            <a:p>
              <a:endParaRPr lang="en-US" sz="1350"/>
            </a:p>
          </p:txBody>
        </p:sp>
      </p:grpSp>
      <p:sp>
        <p:nvSpPr>
          <p:cNvPr id="10" name="AutoShape 10"/>
          <p:cNvSpPr/>
          <p:nvPr/>
        </p:nvSpPr>
        <p:spPr>
          <a:xfrm>
            <a:off x="871653" y="3296593"/>
            <a:ext cx="4631661" cy="0"/>
          </a:xfrm>
          <a:prstGeom prst="line">
            <a:avLst/>
          </a:prstGeom>
          <a:ln w="28575" cap="flat">
            <a:solidFill>
              <a:srgbClr val="58B947"/>
            </a:solidFill>
            <a:prstDash val="solid"/>
            <a:headEnd type="none" w="sm" len="sm"/>
            <a:tailEnd type="none" w="sm" len="sm"/>
          </a:ln>
        </p:spPr>
        <p:txBody>
          <a:bodyPr/>
          <a:lstStyle/>
          <a:p>
            <a:endParaRPr lang="en-US" sz="1350"/>
          </a:p>
        </p:txBody>
      </p:sp>
      <p:sp>
        <p:nvSpPr>
          <p:cNvPr id="12" name="TextBox 12"/>
          <p:cNvSpPr txBox="1"/>
          <p:nvPr/>
        </p:nvSpPr>
        <p:spPr>
          <a:xfrm>
            <a:off x="871655" y="2051009"/>
            <a:ext cx="5901848" cy="969496"/>
          </a:xfrm>
          <a:prstGeom prst="rect">
            <a:avLst/>
          </a:prstGeom>
        </p:spPr>
        <p:txBody>
          <a:bodyPr wrap="square" lIns="0" tIns="0" rIns="0" bIns="0" rtlCol="0" anchor="t">
            <a:spAutoFit/>
          </a:bodyPr>
          <a:lstStyle/>
          <a:p>
            <a:r>
              <a:rPr lang="en-US" sz="3150" dirty="0">
                <a:solidFill>
                  <a:srgbClr val="404040"/>
                </a:solidFill>
                <a:latin typeface="Poppins Bold"/>
              </a:rPr>
              <a:t>Learn More about </a:t>
            </a:r>
            <a:br>
              <a:rPr lang="en-US" sz="3150" dirty="0">
                <a:solidFill>
                  <a:srgbClr val="404040"/>
                </a:solidFill>
                <a:latin typeface="Poppins Bold"/>
              </a:rPr>
            </a:br>
            <a:r>
              <a:rPr lang="en-US" sz="3150" dirty="0">
                <a:solidFill>
                  <a:srgbClr val="404040"/>
                </a:solidFill>
                <a:latin typeface="Poppins Bold"/>
              </a:rPr>
              <a:t>Previously Awarded Projects</a:t>
            </a:r>
          </a:p>
        </p:txBody>
      </p:sp>
      <p:sp>
        <p:nvSpPr>
          <p:cNvPr id="13" name="TextBox 13"/>
          <p:cNvSpPr txBox="1"/>
          <p:nvPr/>
        </p:nvSpPr>
        <p:spPr>
          <a:xfrm>
            <a:off x="457200" y="4588584"/>
            <a:ext cx="7891347" cy="3945247"/>
          </a:xfrm>
          <a:prstGeom prst="rect">
            <a:avLst/>
          </a:prstGeom>
        </p:spPr>
        <p:txBody>
          <a:bodyPr wrap="square" lIns="0" tIns="0" rIns="0" bIns="0" rtlCol="0" anchor="t">
            <a:spAutoFit/>
          </a:bodyPr>
          <a:lstStyle/>
          <a:p>
            <a:pPr>
              <a:lnSpc>
                <a:spcPct val="150000"/>
              </a:lnSpc>
            </a:pPr>
            <a:r>
              <a:rPr lang="en-US" sz="2475" dirty="0">
                <a:solidFill>
                  <a:schemeClr val="tx1">
                    <a:lumMod val="65000"/>
                    <a:lumOff val="35000"/>
                  </a:schemeClr>
                </a:solidFill>
                <a:latin typeface="Poppins" panose="00000500000000000000" pitchFamily="2" charset="0"/>
                <a:cs typeface="Poppins" panose="00000500000000000000" pitchFamily="2" charset="0"/>
              </a:rPr>
              <a:t>Chesapeake Bay Trust Awarded Projects Map</a:t>
            </a:r>
            <a:br>
              <a:rPr lang="en-US" sz="2475" dirty="0">
                <a:solidFill>
                  <a:schemeClr val="tx1">
                    <a:lumMod val="65000"/>
                    <a:lumOff val="35000"/>
                  </a:schemeClr>
                </a:solidFill>
                <a:latin typeface="Poppins" panose="00000500000000000000" pitchFamily="2" charset="0"/>
                <a:cs typeface="Poppins" panose="00000500000000000000" pitchFamily="2" charset="0"/>
              </a:rPr>
            </a:br>
            <a:r>
              <a:rPr lang="en-US" sz="2475" dirty="0">
                <a:solidFill>
                  <a:schemeClr val="tx1">
                    <a:lumMod val="65000"/>
                    <a:lumOff val="35000"/>
                  </a:schemeClr>
                </a:solidFill>
                <a:latin typeface="Poppins" panose="00000500000000000000" pitchFamily="2" charset="0"/>
                <a:cs typeface="Poppins" panose="00000500000000000000" pitchFamily="2" charset="0"/>
                <a:hlinkClick r:id="rId3"/>
              </a:rPr>
              <a:t>https://cbtrust.org/impact-of-our-work/</a:t>
            </a:r>
            <a:r>
              <a:rPr lang="en-US" sz="2475" dirty="0">
                <a:solidFill>
                  <a:schemeClr val="tx1">
                    <a:lumMod val="65000"/>
                    <a:lumOff val="35000"/>
                  </a:schemeClr>
                </a:solidFill>
                <a:latin typeface="Poppins" panose="00000500000000000000" pitchFamily="2" charset="0"/>
                <a:cs typeface="Poppins" panose="00000500000000000000" pitchFamily="2" charset="0"/>
              </a:rPr>
              <a:t> </a:t>
            </a:r>
          </a:p>
          <a:p>
            <a:pPr>
              <a:lnSpc>
                <a:spcPct val="150000"/>
              </a:lnSpc>
            </a:pPr>
            <a:endParaRPr lang="en-US" sz="2475" dirty="0">
              <a:solidFill>
                <a:schemeClr val="tx1">
                  <a:lumMod val="65000"/>
                  <a:lumOff val="35000"/>
                </a:schemeClr>
              </a:solidFill>
              <a:latin typeface="Poppins" panose="00000500000000000000" pitchFamily="2" charset="0"/>
              <a:cs typeface="Poppins" panose="00000500000000000000" pitchFamily="2" charset="0"/>
            </a:endParaRPr>
          </a:p>
          <a:p>
            <a:pPr>
              <a:lnSpc>
                <a:spcPct val="150000"/>
              </a:lnSpc>
            </a:pPr>
            <a:r>
              <a:rPr lang="en-US" sz="2475" dirty="0">
                <a:solidFill>
                  <a:schemeClr val="tx1">
                    <a:lumMod val="65000"/>
                    <a:lumOff val="35000"/>
                  </a:schemeClr>
                </a:solidFill>
                <a:latin typeface="Poppins" panose="00000500000000000000" pitchFamily="2" charset="0"/>
                <a:cs typeface="Poppins" panose="00000500000000000000" pitchFamily="2" charset="0"/>
              </a:rPr>
              <a:t>DOEE Community Stormwaters Solutions Grants</a:t>
            </a:r>
          </a:p>
          <a:p>
            <a:pPr>
              <a:lnSpc>
                <a:spcPct val="150000"/>
              </a:lnSpc>
            </a:pPr>
            <a:r>
              <a:rPr lang="en-US" sz="2475" dirty="0">
                <a:solidFill>
                  <a:schemeClr val="tx1">
                    <a:lumMod val="65000"/>
                    <a:lumOff val="35000"/>
                  </a:schemeClr>
                </a:solidFill>
                <a:latin typeface="Poppins" panose="00000500000000000000" pitchFamily="2" charset="0"/>
                <a:cs typeface="Poppins" panose="00000500000000000000" pitchFamily="2" charset="0"/>
              </a:rPr>
              <a:t> </a:t>
            </a:r>
            <a:r>
              <a:rPr lang="en-US" sz="2475" dirty="0">
                <a:solidFill>
                  <a:schemeClr val="tx1">
                    <a:lumMod val="65000"/>
                    <a:lumOff val="35000"/>
                  </a:schemeClr>
                </a:solidFill>
                <a:latin typeface="Poppins" panose="00000500000000000000" pitchFamily="2" charset="0"/>
                <a:cs typeface="Poppins" panose="00000500000000000000" pitchFamily="2" charset="0"/>
                <a:hlinkClick r:id="rId4"/>
              </a:rPr>
              <a:t>https://doee.dc.gov/service/community-stormwater-solutions-grants</a:t>
            </a:r>
            <a:endParaRPr lang="en-US" sz="2475" dirty="0">
              <a:solidFill>
                <a:schemeClr val="tx1">
                  <a:lumMod val="65000"/>
                  <a:lumOff val="35000"/>
                </a:schemeClr>
              </a:solidFill>
              <a:latin typeface="Poppins" panose="00000500000000000000" pitchFamily="2" charset="0"/>
              <a:cs typeface="Poppins" panose="00000500000000000000" pitchFamily="2" charset="0"/>
            </a:endParaRPr>
          </a:p>
          <a:p>
            <a:pPr>
              <a:lnSpc>
                <a:spcPct val="150000"/>
              </a:lnSpc>
            </a:pPr>
            <a:endParaRPr lang="en-US" sz="2475" dirty="0">
              <a:solidFill>
                <a:srgbClr val="404040"/>
              </a:solidFill>
              <a:latin typeface="Poppins Bold"/>
            </a:endParaRPr>
          </a:p>
        </p:txBody>
      </p:sp>
      <p:pic>
        <p:nvPicPr>
          <p:cNvPr id="7" name="Picture 6" descr="A map of the united states&#10;&#10;Description automatically generated">
            <a:extLst>
              <a:ext uri="{FF2B5EF4-FFF2-40B4-BE49-F238E27FC236}">
                <a16:creationId xmlns:a16="http://schemas.microsoft.com/office/drawing/2014/main" id="{C33C90DF-E573-11D1-2E91-B0F7B7BDCFA8}"/>
              </a:ext>
            </a:extLst>
          </p:cNvPr>
          <p:cNvPicPr>
            <a:picLocks noChangeAspect="1"/>
          </p:cNvPicPr>
          <p:nvPr/>
        </p:nvPicPr>
        <p:blipFill rotWithShape="1">
          <a:blip r:embed="rId5">
            <a:extLst>
              <a:ext uri="{28A0092B-C50C-407E-A947-70E740481C1C}">
                <a14:useLocalDpi xmlns:a14="http://schemas.microsoft.com/office/drawing/2010/main" val="0"/>
              </a:ext>
            </a:extLst>
          </a:blip>
          <a:srcRect l="10290" r="14620"/>
          <a:stretch/>
        </p:blipFill>
        <p:spPr>
          <a:xfrm>
            <a:off x="8178903" y="1633705"/>
            <a:ext cx="4304297" cy="5650787"/>
          </a:xfrm>
          <a:prstGeom prst="rect">
            <a:avLst/>
          </a:prstGeom>
        </p:spPr>
      </p:pic>
      <p:sp>
        <p:nvSpPr>
          <p:cNvPr id="6" name="Slide Number Placeholder 5">
            <a:extLst>
              <a:ext uri="{FF2B5EF4-FFF2-40B4-BE49-F238E27FC236}">
                <a16:creationId xmlns:a16="http://schemas.microsoft.com/office/drawing/2014/main" id="{43643908-911F-1ED3-AAE0-377FBF9F233D}"/>
              </a:ext>
            </a:extLst>
          </p:cNvPr>
          <p:cNvSpPr>
            <a:spLocks noGrp="1"/>
          </p:cNvSpPr>
          <p:nvPr>
            <p:ph type="sldNum" sz="quarter" idx="12"/>
          </p:nvPr>
        </p:nvSpPr>
        <p:spPr/>
        <p:txBody>
          <a:bodyPr/>
          <a:lstStyle/>
          <a:p>
            <a:fld id="{7B04F6B9-5830-4FD7-99E3-F78D2BE5FBF9}" type="slidenum">
              <a:rPr lang="en-US" smtClean="0"/>
              <a:t>13</a:t>
            </a:fld>
            <a:endParaRPr lang="en-US"/>
          </a:p>
        </p:txBody>
      </p:sp>
      <p:pic>
        <p:nvPicPr>
          <p:cNvPr id="11" name="Picture 10" descr="Text&#10;&#10;Description automatically generated with medium confidence">
            <a:extLst>
              <a:ext uri="{FF2B5EF4-FFF2-40B4-BE49-F238E27FC236}">
                <a16:creationId xmlns:a16="http://schemas.microsoft.com/office/drawing/2014/main" id="{C5125AF0-C3B8-82C3-7D19-0C0A9B197C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8768" b="4198"/>
          <a:stretch/>
        </p:blipFill>
        <p:spPr>
          <a:xfrm>
            <a:off x="8431509" y="218962"/>
            <a:ext cx="1398291" cy="905956"/>
          </a:xfrm>
          <a:prstGeom prst="rect">
            <a:avLst/>
          </a:prstGeom>
        </p:spPr>
      </p:pic>
      <p:pic>
        <p:nvPicPr>
          <p:cNvPr id="14" name="Picture 4" descr="DOEE-LOGO-FINAL-HORIZONTAL-W-GOV | Government Alliance on ...">
            <a:extLst>
              <a:ext uri="{FF2B5EF4-FFF2-40B4-BE49-F238E27FC236}">
                <a16:creationId xmlns:a16="http://schemas.microsoft.com/office/drawing/2014/main" id="{884A4752-A862-7ADA-DF63-8DB07A71EB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3000" y="266700"/>
            <a:ext cx="2362200" cy="80277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7CB983C2-05FF-3A34-9D89-0A755D5D089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38600" y="286086"/>
            <a:ext cx="3859510" cy="7513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ext&#10;&#10;Description automatically generated with medium confidence">
            <a:extLst>
              <a:ext uri="{FF2B5EF4-FFF2-40B4-BE49-F238E27FC236}">
                <a16:creationId xmlns:a16="http://schemas.microsoft.com/office/drawing/2014/main" id="{10880356-0481-298D-119B-10ED174BCA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7812"/>
          <a:stretch/>
        </p:blipFill>
        <p:spPr>
          <a:xfrm>
            <a:off x="10322382" y="255700"/>
            <a:ext cx="2275923" cy="773000"/>
          </a:xfrm>
          <a:prstGeom prst="rect">
            <a:avLst/>
          </a:prstGeom>
        </p:spPr>
      </p:pic>
    </p:spTree>
    <p:extLst>
      <p:ext uri="{BB962C8B-B14F-4D97-AF65-F5344CB8AC3E}">
        <p14:creationId xmlns:p14="http://schemas.microsoft.com/office/powerpoint/2010/main" val="4144311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B574A7C0-83E8-E2A6-C96D-9A91B5D3357D}"/>
              </a:ext>
            </a:extLst>
          </p:cNvPr>
          <p:cNvSpPr>
            <a:spLocks noGrp="1" noRot="1" noMove="1" noResize="1" noEditPoints="1" noAdjustHandles="1" noChangeArrowheads="1" noChangeShapeType="1"/>
          </p:cNvSpPr>
          <p:nvPr/>
        </p:nvSpPr>
        <p:spPr>
          <a:xfrm>
            <a:off x="10172700" y="952500"/>
            <a:ext cx="3076992" cy="891546"/>
          </a:xfrm>
          <a:custGeom>
            <a:avLst/>
            <a:gdLst/>
            <a:ahLst/>
            <a:cxnLst/>
            <a:rect l="l" t="t" r="r" b="b"/>
            <a:pathLst>
              <a:path w="9278949" h="2688538">
                <a:moveTo>
                  <a:pt x="0" y="0"/>
                </a:moveTo>
                <a:lnTo>
                  <a:pt x="9278949" y="0"/>
                </a:lnTo>
                <a:lnTo>
                  <a:pt x="9278949" y="2688538"/>
                </a:lnTo>
                <a:lnTo>
                  <a:pt x="0" y="2688538"/>
                </a:lnTo>
                <a:lnTo>
                  <a:pt x="0" y="0"/>
                </a:lnTo>
                <a:close/>
              </a:path>
            </a:pathLst>
          </a:custGeom>
          <a:blipFill>
            <a:blip r:embed="rId3"/>
            <a:stretch>
              <a:fillRect/>
            </a:stretch>
          </a:blipFill>
        </p:spPr>
        <p:txBody>
          <a:bodyPr/>
          <a:lstStyle/>
          <a:p>
            <a:endParaRPr lang="en-US" sz="1350" dirty="0"/>
          </a:p>
        </p:txBody>
      </p:sp>
      <p:grpSp>
        <p:nvGrpSpPr>
          <p:cNvPr id="14" name="Group 13">
            <a:extLst>
              <a:ext uri="{FF2B5EF4-FFF2-40B4-BE49-F238E27FC236}">
                <a16:creationId xmlns:a16="http://schemas.microsoft.com/office/drawing/2014/main" id="{0670400B-12BA-B36A-3F32-D03C031A4484}"/>
              </a:ext>
            </a:extLst>
          </p:cNvPr>
          <p:cNvGrpSpPr>
            <a:grpSpLocks noGrp="1" noUngrp="1" noRot="1" noMove="1" noResize="1"/>
          </p:cNvGrpSpPr>
          <p:nvPr/>
        </p:nvGrpSpPr>
        <p:grpSpPr>
          <a:xfrm>
            <a:off x="0" y="2064071"/>
            <a:ext cx="13716000" cy="282902"/>
            <a:chOff x="0" y="1746874"/>
            <a:chExt cx="18288000" cy="377202"/>
          </a:xfrm>
        </p:grpSpPr>
        <p:sp>
          <p:nvSpPr>
            <p:cNvPr id="3" name="Rectangle 2">
              <a:extLst>
                <a:ext uri="{FF2B5EF4-FFF2-40B4-BE49-F238E27FC236}">
                  <a16:creationId xmlns:a16="http://schemas.microsoft.com/office/drawing/2014/main" id="{C29FD3ED-662D-E584-6A67-39FC2D29E69B}"/>
                </a:ext>
              </a:extLst>
            </p:cNvPr>
            <p:cNvSpPr>
              <a:spLocks noGrp="1" noRot="1" noMove="1" noResize="1" noEditPoints="1" noAdjustHandles="1" noChangeArrowheads="1" noChangeShapeType="1"/>
            </p:cNvSpPr>
            <p:nvPr/>
          </p:nvSpPr>
          <p:spPr>
            <a:xfrm>
              <a:off x="0" y="1746874"/>
              <a:ext cx="762000" cy="377202"/>
            </a:xfrm>
            <a:prstGeom prst="rect">
              <a:avLst/>
            </a:prstGeom>
            <a:solidFill>
              <a:srgbClr val="F6C0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B05F071C-7F39-A6A6-533F-68A11328B5FC}"/>
                </a:ext>
              </a:extLst>
            </p:cNvPr>
            <p:cNvSpPr>
              <a:spLocks noGrp="1" noRot="1" noMove="1" noResize="1" noEditPoints="1" noAdjustHandles="1" noChangeArrowheads="1" noChangeShapeType="1"/>
            </p:cNvSpPr>
            <p:nvPr/>
          </p:nvSpPr>
          <p:spPr>
            <a:xfrm>
              <a:off x="2514600" y="1746874"/>
              <a:ext cx="15773400" cy="377202"/>
            </a:xfrm>
            <a:prstGeom prst="rect">
              <a:avLst/>
            </a:prstGeom>
            <a:solidFill>
              <a:srgbClr val="00A3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83C73A5B-ADD4-BEA1-2AF1-70FC0DE2C7DF}"/>
                </a:ext>
              </a:extLst>
            </p:cNvPr>
            <p:cNvSpPr>
              <a:spLocks noGrp="1" noRot="1" noMove="1" noResize="1" noEditPoints="1" noAdjustHandles="1" noChangeArrowheads="1" noChangeShapeType="1"/>
            </p:cNvSpPr>
            <p:nvPr/>
          </p:nvSpPr>
          <p:spPr>
            <a:xfrm>
              <a:off x="838200" y="1746874"/>
              <a:ext cx="762000" cy="377202"/>
            </a:xfrm>
            <a:prstGeom prst="rect">
              <a:avLst/>
            </a:prstGeom>
            <a:solidFill>
              <a:srgbClr val="58B9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822E4816-0FB6-E12B-BA21-0E5A49EE2EF6}"/>
                </a:ext>
              </a:extLst>
            </p:cNvPr>
            <p:cNvSpPr>
              <a:spLocks noGrp="1" noRot="1" noMove="1" noResize="1" noEditPoints="1" noAdjustHandles="1" noChangeArrowheads="1" noChangeShapeType="1"/>
            </p:cNvSpPr>
            <p:nvPr/>
          </p:nvSpPr>
          <p:spPr>
            <a:xfrm>
              <a:off x="1676400" y="1746874"/>
              <a:ext cx="762000" cy="377202"/>
            </a:xfrm>
            <a:prstGeom prst="rect">
              <a:avLst/>
            </a:prstGeom>
            <a:solidFill>
              <a:srgbClr val="0067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6" name="TextBox 12">
            <a:extLst>
              <a:ext uri="{FF2B5EF4-FFF2-40B4-BE49-F238E27FC236}">
                <a16:creationId xmlns:a16="http://schemas.microsoft.com/office/drawing/2014/main" id="{9EC460A3-0A3D-613F-588C-E009D29A1803}"/>
              </a:ext>
            </a:extLst>
          </p:cNvPr>
          <p:cNvSpPr txBox="1"/>
          <p:nvPr/>
        </p:nvSpPr>
        <p:spPr>
          <a:xfrm>
            <a:off x="628650" y="342900"/>
            <a:ext cx="7451171" cy="507831"/>
          </a:xfrm>
          <a:prstGeom prst="rect">
            <a:avLst/>
          </a:prstGeom>
        </p:spPr>
        <p:txBody>
          <a:bodyPr wrap="square" lIns="0" tIns="0" rIns="0" bIns="0" rtlCol="0" anchor="t">
            <a:spAutoFit/>
          </a:bodyPr>
          <a:lstStyle/>
          <a:p>
            <a:r>
              <a:rPr lang="en-US" sz="3300" dirty="0">
                <a:solidFill>
                  <a:srgbClr val="404040"/>
                </a:solidFill>
                <a:latin typeface="Poppins Bold"/>
              </a:rPr>
              <a:t>Tips for your grant application</a:t>
            </a:r>
          </a:p>
        </p:txBody>
      </p:sp>
      <p:graphicFrame>
        <p:nvGraphicFramePr>
          <p:cNvPr id="11" name="Content Placeholder 2">
            <a:extLst>
              <a:ext uri="{FF2B5EF4-FFF2-40B4-BE49-F238E27FC236}">
                <a16:creationId xmlns:a16="http://schemas.microsoft.com/office/drawing/2014/main" id="{EA8C07D7-5028-E6D8-8E3B-C2D0DC1B9692}"/>
              </a:ext>
            </a:extLst>
          </p:cNvPr>
          <p:cNvGraphicFramePr>
            <a:graphicFrameLocks/>
          </p:cNvGraphicFramePr>
          <p:nvPr>
            <p:extLst>
              <p:ext uri="{D42A27DB-BD31-4B8C-83A1-F6EECF244321}">
                <p14:modId xmlns:p14="http://schemas.microsoft.com/office/powerpoint/2010/main" val="108776339"/>
              </p:ext>
            </p:extLst>
          </p:nvPr>
        </p:nvGraphicFramePr>
        <p:xfrm>
          <a:off x="571500" y="2566998"/>
          <a:ext cx="12678192" cy="73771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descr="DOEE-LOGO-FINAL-HORIZONTAL-W-GOV | Government Alliance on ...">
            <a:extLst>
              <a:ext uri="{FF2B5EF4-FFF2-40B4-BE49-F238E27FC236}">
                <a16:creationId xmlns:a16="http://schemas.microsoft.com/office/drawing/2014/main" id="{0784C944-2C4F-8761-6036-07258BE7E1D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2641" y="1039196"/>
            <a:ext cx="2368311" cy="8048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D6D91DB0-CF2A-47FA-A33F-2E3D49BDEE6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76715" y="1045104"/>
            <a:ext cx="3743284" cy="7287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ext&#10;&#10;Description automatically generated with medium confidence">
            <a:extLst>
              <a:ext uri="{FF2B5EF4-FFF2-40B4-BE49-F238E27FC236}">
                <a16:creationId xmlns:a16="http://schemas.microsoft.com/office/drawing/2014/main" id="{ACB98FCE-4188-55D1-050E-E6FFCB27CE9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4605"/>
          <a:stretch/>
        </p:blipFill>
        <p:spPr>
          <a:xfrm>
            <a:off x="7929255" y="952500"/>
            <a:ext cx="1671945" cy="997694"/>
          </a:xfrm>
          <a:prstGeom prst="rect">
            <a:avLst/>
          </a:prstGeom>
        </p:spPr>
      </p:pic>
    </p:spTree>
    <p:extLst>
      <p:ext uri="{BB962C8B-B14F-4D97-AF65-F5344CB8AC3E}">
        <p14:creationId xmlns:p14="http://schemas.microsoft.com/office/powerpoint/2010/main" val="1775652954"/>
      </p:ext>
    </p:extLst>
  </p:cSld>
  <p:clrMapOvr>
    <a:masterClrMapping/>
  </p:clrMapOvr>
  <mc:AlternateContent xmlns:mc="http://schemas.openxmlformats.org/markup-compatibility/2006" xmlns:p14="http://schemas.microsoft.com/office/powerpoint/2010/main">
    <mc:Choice Requires="p14">
      <p:transition spd="slow" p14:dur="2000" advTm="67606"/>
    </mc:Choice>
    <mc:Fallback xmlns="">
      <p:transition spd="slow" advTm="67606"/>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B574A7C0-83E8-E2A6-C96D-9A91B5D3357D}"/>
              </a:ext>
            </a:extLst>
          </p:cNvPr>
          <p:cNvSpPr>
            <a:spLocks noGrp="1" noRot="1" noMove="1" noResize="1" noEditPoints="1" noAdjustHandles="1" noChangeArrowheads="1" noChangeShapeType="1"/>
          </p:cNvSpPr>
          <p:nvPr/>
        </p:nvSpPr>
        <p:spPr>
          <a:xfrm>
            <a:off x="10172700" y="1577327"/>
            <a:ext cx="3076992" cy="891546"/>
          </a:xfrm>
          <a:custGeom>
            <a:avLst/>
            <a:gdLst/>
            <a:ahLst/>
            <a:cxnLst/>
            <a:rect l="l" t="t" r="r" b="b"/>
            <a:pathLst>
              <a:path w="9278949" h="2688538">
                <a:moveTo>
                  <a:pt x="0" y="0"/>
                </a:moveTo>
                <a:lnTo>
                  <a:pt x="9278949" y="0"/>
                </a:lnTo>
                <a:lnTo>
                  <a:pt x="9278949" y="2688538"/>
                </a:lnTo>
                <a:lnTo>
                  <a:pt x="0" y="2688538"/>
                </a:lnTo>
                <a:lnTo>
                  <a:pt x="0" y="0"/>
                </a:lnTo>
                <a:close/>
              </a:path>
            </a:pathLst>
          </a:custGeom>
          <a:blipFill>
            <a:blip r:embed="rId3"/>
            <a:stretch>
              <a:fillRect/>
            </a:stretch>
          </a:blipFill>
        </p:spPr>
        <p:txBody>
          <a:bodyPr/>
          <a:lstStyle/>
          <a:p>
            <a:endParaRPr lang="en-US" sz="1350" dirty="0"/>
          </a:p>
        </p:txBody>
      </p:sp>
      <p:grpSp>
        <p:nvGrpSpPr>
          <p:cNvPr id="14" name="Group 13">
            <a:extLst>
              <a:ext uri="{FF2B5EF4-FFF2-40B4-BE49-F238E27FC236}">
                <a16:creationId xmlns:a16="http://schemas.microsoft.com/office/drawing/2014/main" id="{0670400B-12BA-B36A-3F32-D03C031A4484}"/>
              </a:ext>
            </a:extLst>
          </p:cNvPr>
          <p:cNvGrpSpPr>
            <a:grpSpLocks noGrp="1" noUngrp="1" noRot="1" noMove="1" noResize="1"/>
          </p:cNvGrpSpPr>
          <p:nvPr/>
        </p:nvGrpSpPr>
        <p:grpSpPr>
          <a:xfrm>
            <a:off x="0" y="2688898"/>
            <a:ext cx="13716000" cy="282902"/>
            <a:chOff x="0" y="1746874"/>
            <a:chExt cx="18288000" cy="377202"/>
          </a:xfrm>
        </p:grpSpPr>
        <p:sp>
          <p:nvSpPr>
            <p:cNvPr id="3" name="Rectangle 2">
              <a:extLst>
                <a:ext uri="{FF2B5EF4-FFF2-40B4-BE49-F238E27FC236}">
                  <a16:creationId xmlns:a16="http://schemas.microsoft.com/office/drawing/2014/main" id="{C29FD3ED-662D-E584-6A67-39FC2D29E69B}"/>
                </a:ext>
              </a:extLst>
            </p:cNvPr>
            <p:cNvSpPr>
              <a:spLocks noGrp="1" noRot="1" noMove="1" noResize="1" noEditPoints="1" noAdjustHandles="1" noChangeArrowheads="1" noChangeShapeType="1"/>
            </p:cNvSpPr>
            <p:nvPr/>
          </p:nvSpPr>
          <p:spPr>
            <a:xfrm>
              <a:off x="0" y="1746874"/>
              <a:ext cx="762000" cy="377202"/>
            </a:xfrm>
            <a:prstGeom prst="rect">
              <a:avLst/>
            </a:prstGeom>
            <a:solidFill>
              <a:srgbClr val="0067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B05F071C-7F39-A6A6-533F-68A11328B5FC}"/>
                </a:ext>
              </a:extLst>
            </p:cNvPr>
            <p:cNvSpPr>
              <a:spLocks noGrp="1" noRot="1" noMove="1" noResize="1" noEditPoints="1" noAdjustHandles="1" noChangeArrowheads="1" noChangeShapeType="1"/>
            </p:cNvSpPr>
            <p:nvPr/>
          </p:nvSpPr>
          <p:spPr>
            <a:xfrm>
              <a:off x="2514600" y="1746874"/>
              <a:ext cx="15773400" cy="377202"/>
            </a:xfrm>
            <a:prstGeom prst="rect">
              <a:avLst/>
            </a:prstGeom>
            <a:solidFill>
              <a:srgbClr val="58B9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83C73A5B-ADD4-BEA1-2AF1-70FC0DE2C7DF}"/>
                </a:ext>
              </a:extLst>
            </p:cNvPr>
            <p:cNvSpPr>
              <a:spLocks noGrp="1" noRot="1" noMove="1" noResize="1" noEditPoints="1" noAdjustHandles="1" noChangeArrowheads="1" noChangeShapeType="1"/>
            </p:cNvSpPr>
            <p:nvPr/>
          </p:nvSpPr>
          <p:spPr>
            <a:xfrm>
              <a:off x="838200" y="1746874"/>
              <a:ext cx="762000" cy="377202"/>
            </a:xfrm>
            <a:prstGeom prst="rect">
              <a:avLst/>
            </a:prstGeom>
            <a:solidFill>
              <a:srgbClr val="00A3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822E4816-0FB6-E12B-BA21-0E5A49EE2EF6}"/>
                </a:ext>
              </a:extLst>
            </p:cNvPr>
            <p:cNvSpPr>
              <a:spLocks noGrp="1" noRot="1" noMove="1" noResize="1" noEditPoints="1" noAdjustHandles="1" noChangeArrowheads="1" noChangeShapeType="1"/>
            </p:cNvSpPr>
            <p:nvPr/>
          </p:nvSpPr>
          <p:spPr>
            <a:xfrm>
              <a:off x="1676400" y="1746874"/>
              <a:ext cx="762000" cy="377202"/>
            </a:xfrm>
            <a:prstGeom prst="rect">
              <a:avLst/>
            </a:prstGeom>
            <a:solidFill>
              <a:srgbClr val="F6C0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6" name="TextBox 12">
            <a:extLst>
              <a:ext uri="{FF2B5EF4-FFF2-40B4-BE49-F238E27FC236}">
                <a16:creationId xmlns:a16="http://schemas.microsoft.com/office/drawing/2014/main" id="{9EC460A3-0A3D-613F-588C-E009D29A1803}"/>
              </a:ext>
            </a:extLst>
          </p:cNvPr>
          <p:cNvSpPr txBox="1"/>
          <p:nvPr/>
        </p:nvSpPr>
        <p:spPr>
          <a:xfrm>
            <a:off x="609600" y="419100"/>
            <a:ext cx="12754356" cy="507831"/>
          </a:xfrm>
          <a:prstGeom prst="rect">
            <a:avLst/>
          </a:prstGeom>
        </p:spPr>
        <p:txBody>
          <a:bodyPr wrap="square" lIns="0" tIns="0" rIns="0" bIns="0" rtlCol="0" anchor="t">
            <a:spAutoFit/>
          </a:bodyPr>
          <a:lstStyle/>
          <a:p>
            <a:r>
              <a:rPr lang="en-US" sz="3300" dirty="0">
                <a:solidFill>
                  <a:srgbClr val="404040"/>
                </a:solidFill>
                <a:latin typeface="Poppins Bold"/>
              </a:rPr>
              <a:t>District of Columbia: Community Stormwater Solutions </a:t>
            </a:r>
          </a:p>
        </p:txBody>
      </p:sp>
      <p:sp>
        <p:nvSpPr>
          <p:cNvPr id="8" name="TextBox 7">
            <a:extLst>
              <a:ext uri="{FF2B5EF4-FFF2-40B4-BE49-F238E27FC236}">
                <a16:creationId xmlns:a16="http://schemas.microsoft.com/office/drawing/2014/main" id="{F8B1C793-8D40-B5F1-78A4-930EDAF9CB8C}"/>
              </a:ext>
            </a:extLst>
          </p:cNvPr>
          <p:cNvSpPr txBox="1"/>
          <p:nvPr/>
        </p:nvSpPr>
        <p:spPr>
          <a:xfrm>
            <a:off x="499781" y="952500"/>
            <a:ext cx="10198217" cy="754053"/>
          </a:xfrm>
          <a:prstGeom prst="rect">
            <a:avLst/>
          </a:prstGeom>
          <a:noFill/>
        </p:spPr>
        <p:txBody>
          <a:bodyPr wrap="square">
            <a:spAutoFit/>
          </a:bodyPr>
          <a:lstStyle/>
          <a:p>
            <a:r>
              <a:rPr lang="en-US" dirty="0">
                <a:latin typeface="Poppins" panose="00000500000000000000" pitchFamily="2" charset="0"/>
                <a:cs typeface="Poppins" panose="00000500000000000000" pitchFamily="2" charset="0"/>
                <a:hlinkClick r:id="rId4"/>
              </a:rPr>
              <a:t>https://cbtrust.org/grants/district-of-columbia-community-stormwater-solutions/</a:t>
            </a:r>
            <a:endParaRPr lang="en-US" dirty="0">
              <a:latin typeface="Poppins" panose="00000500000000000000" pitchFamily="2" charset="0"/>
              <a:cs typeface="Poppins" panose="00000500000000000000" pitchFamily="2" charset="0"/>
            </a:endParaRPr>
          </a:p>
          <a:p>
            <a:endParaRPr lang="en-US" sz="2500" dirty="0"/>
          </a:p>
        </p:txBody>
      </p:sp>
      <p:pic>
        <p:nvPicPr>
          <p:cNvPr id="5" name="Picture 4">
            <a:extLst>
              <a:ext uri="{FF2B5EF4-FFF2-40B4-BE49-F238E27FC236}">
                <a16:creationId xmlns:a16="http://schemas.microsoft.com/office/drawing/2014/main" id="{5C40DDB6-2476-9574-27CA-A081BC4EE390}"/>
              </a:ext>
            </a:extLst>
          </p:cNvPr>
          <p:cNvPicPr>
            <a:picLocks noChangeAspect="1"/>
          </p:cNvPicPr>
          <p:nvPr/>
        </p:nvPicPr>
        <p:blipFill>
          <a:blip r:embed="rId5"/>
          <a:stretch>
            <a:fillRect/>
          </a:stretch>
        </p:blipFill>
        <p:spPr>
          <a:xfrm>
            <a:off x="571500" y="3187803"/>
            <a:ext cx="12187518" cy="6816361"/>
          </a:xfrm>
          <a:prstGeom prst="rect">
            <a:avLst/>
          </a:prstGeom>
        </p:spPr>
      </p:pic>
      <p:pic>
        <p:nvPicPr>
          <p:cNvPr id="4" name="Picture 3" descr="DOEE-LOGO-FINAL-HORIZONTAL-W-GOV | Government Alliance on ...">
            <a:extLst>
              <a:ext uri="{FF2B5EF4-FFF2-40B4-BE49-F238E27FC236}">
                <a16:creationId xmlns:a16="http://schemas.microsoft.com/office/drawing/2014/main" id="{507F0EF7-E8A8-ED02-80B5-B8CE73C6533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9350" y="1680727"/>
            <a:ext cx="2456819" cy="8349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3F77289B-BE05-D84B-6359-78603AE2C4A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67669" y="1730905"/>
            <a:ext cx="3677281" cy="7158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Text&#10;&#10;Description automatically generated with medium confidence">
            <a:extLst>
              <a:ext uri="{FF2B5EF4-FFF2-40B4-BE49-F238E27FC236}">
                <a16:creationId xmlns:a16="http://schemas.microsoft.com/office/drawing/2014/main" id="{11FE8D41-5624-1BF0-9DD1-8FF5CEE456A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4605"/>
          <a:stretch/>
        </p:blipFill>
        <p:spPr>
          <a:xfrm>
            <a:off x="7958735" y="1572597"/>
            <a:ext cx="1642465" cy="980103"/>
          </a:xfrm>
          <a:prstGeom prst="rect">
            <a:avLst/>
          </a:prstGeom>
        </p:spPr>
      </p:pic>
    </p:spTree>
    <p:extLst>
      <p:ext uri="{BB962C8B-B14F-4D97-AF65-F5344CB8AC3E}">
        <p14:creationId xmlns:p14="http://schemas.microsoft.com/office/powerpoint/2010/main" val="2223882125"/>
      </p:ext>
    </p:extLst>
  </p:cSld>
  <p:clrMapOvr>
    <a:masterClrMapping/>
  </p:clrMapOvr>
  <mc:AlternateContent xmlns:mc="http://schemas.openxmlformats.org/markup-compatibility/2006" xmlns:p14="http://schemas.microsoft.com/office/powerpoint/2010/main">
    <mc:Choice Requires="p14">
      <p:transition spd="slow" p14:dur="2000" advTm="22990"/>
    </mc:Choice>
    <mc:Fallback xmlns="">
      <p:transition spd="slow" advTm="2299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21EF4BD-B5B1-FB3F-8F42-37DF60D682D8}"/>
              </a:ext>
            </a:extLst>
          </p:cNvPr>
          <p:cNvGrpSpPr>
            <a:grpSpLocks noGrp="1" noUngrp="1" noRot="1" noMove="1" noResize="1"/>
          </p:cNvGrpSpPr>
          <p:nvPr/>
        </p:nvGrpSpPr>
        <p:grpSpPr>
          <a:xfrm>
            <a:off x="0" y="0"/>
            <a:ext cx="13716001" cy="10287000"/>
            <a:chOff x="0" y="0"/>
            <a:chExt cx="13716001" cy="10287000"/>
          </a:xfrm>
        </p:grpSpPr>
        <p:sp>
          <p:nvSpPr>
            <p:cNvPr id="4" name="Rectangle 3">
              <a:extLst>
                <a:ext uri="{FF2B5EF4-FFF2-40B4-BE49-F238E27FC236}">
                  <a16:creationId xmlns:a16="http://schemas.microsoft.com/office/drawing/2014/main" id="{571CA2CD-C050-9E7D-5A01-51B0EE4A4553}"/>
                </a:ext>
              </a:extLst>
            </p:cNvPr>
            <p:cNvSpPr>
              <a:spLocks noGrp="1" noRot="1" noMove="1" noResize="1" noEditPoints="1" noAdjustHandles="1" noChangeArrowheads="1" noChangeShapeType="1"/>
            </p:cNvSpPr>
            <p:nvPr/>
          </p:nvSpPr>
          <p:spPr>
            <a:xfrm rot="5400000">
              <a:off x="6550434" y="-5633617"/>
              <a:ext cx="872308" cy="13458826"/>
            </a:xfrm>
            <a:prstGeom prst="rect">
              <a:avLst/>
            </a:prstGeom>
            <a:solidFill>
              <a:srgbClr val="F6C0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a:extLst>
                <a:ext uri="{FF2B5EF4-FFF2-40B4-BE49-F238E27FC236}">
                  <a16:creationId xmlns:a16="http://schemas.microsoft.com/office/drawing/2014/main" id="{C29FD3ED-662D-E584-6A67-39FC2D29E69B}"/>
                </a:ext>
              </a:extLst>
            </p:cNvPr>
            <p:cNvSpPr>
              <a:spLocks noGrp="1" noRot="1" noMove="1" noResize="1" noEditPoints="1" noAdjustHandles="1" noChangeArrowheads="1" noChangeShapeType="1"/>
            </p:cNvSpPr>
            <p:nvPr/>
          </p:nvSpPr>
          <p:spPr>
            <a:xfrm>
              <a:off x="0" y="0"/>
              <a:ext cx="1771650" cy="10287000"/>
            </a:xfrm>
            <a:prstGeom prst="rect">
              <a:avLst/>
            </a:prstGeom>
            <a:solidFill>
              <a:srgbClr val="F6C0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5" name="Picture 4" descr="Logo, company name&#10;&#10;Description automatically generated">
              <a:extLst>
                <a:ext uri="{FF2B5EF4-FFF2-40B4-BE49-F238E27FC236}">
                  <a16:creationId xmlns:a16="http://schemas.microsoft.com/office/drawing/2014/main" id="{4FAC4EEE-92D8-053C-A0E5-AD8D689385ED}"/>
                </a:ext>
              </a:extLst>
            </p:cNvPr>
            <p:cNvPicPr>
              <a:picLocks noGrp="1" noRot="1" noChangeAspect="1" noMove="1" noResize="1" noEditPoints="1" noAdjustHandles="1" noChangeArrowheads="1" noChangeShapeType="1" noCrop="1"/>
            </p:cNvPicPr>
            <p:nvPr/>
          </p:nvPicPr>
          <p:blipFill>
            <a:blip r:embed="rId3"/>
            <a:stretch>
              <a:fillRect/>
            </a:stretch>
          </p:blipFill>
          <p:spPr>
            <a:xfrm>
              <a:off x="404207" y="669755"/>
              <a:ext cx="963235" cy="862196"/>
            </a:xfrm>
            <a:prstGeom prst="rect">
              <a:avLst/>
            </a:prstGeom>
          </p:spPr>
        </p:pic>
        <p:sp>
          <p:nvSpPr>
            <p:cNvPr id="6" name="TextBox 5">
              <a:extLst>
                <a:ext uri="{FF2B5EF4-FFF2-40B4-BE49-F238E27FC236}">
                  <a16:creationId xmlns:a16="http://schemas.microsoft.com/office/drawing/2014/main" id="{92B60430-8A78-B1B3-67C2-4E7830E0FDDA}"/>
                </a:ext>
              </a:extLst>
            </p:cNvPr>
            <p:cNvSpPr txBox="1">
              <a:spLocks noGrp="1" noRot="1" noMove="1" noResize="1" noEditPoints="1" noAdjustHandles="1" noChangeArrowheads="1" noChangeShapeType="1"/>
            </p:cNvSpPr>
            <p:nvPr/>
          </p:nvSpPr>
          <p:spPr>
            <a:xfrm>
              <a:off x="1" y="9258300"/>
              <a:ext cx="1771650" cy="276999"/>
            </a:xfrm>
            <a:prstGeom prst="rect">
              <a:avLst/>
            </a:prstGeom>
          </p:spPr>
          <p:txBody>
            <a:bodyPr wrap="square" lIns="0" tIns="0" rIns="0" bIns="0" rtlCol="0" anchor="t">
              <a:spAutoFit/>
            </a:bodyPr>
            <a:lstStyle/>
            <a:p>
              <a:pPr algn="ctr"/>
              <a:r>
                <a:rPr lang="en-US" b="1" dirty="0">
                  <a:solidFill>
                    <a:schemeClr val="bg1"/>
                  </a:solidFill>
                  <a:latin typeface="Poppins"/>
                </a:rPr>
                <a:t>cbtrust.org</a:t>
              </a:r>
            </a:p>
          </p:txBody>
        </p:sp>
      </p:grpSp>
      <p:sp>
        <p:nvSpPr>
          <p:cNvPr id="16" name="TextBox 15">
            <a:extLst>
              <a:ext uri="{FF2B5EF4-FFF2-40B4-BE49-F238E27FC236}">
                <a16:creationId xmlns:a16="http://schemas.microsoft.com/office/drawing/2014/main" id="{016A139D-0907-0BFC-A347-EE32753CA3D0}"/>
              </a:ext>
            </a:extLst>
          </p:cNvPr>
          <p:cNvSpPr txBox="1"/>
          <p:nvPr/>
        </p:nvSpPr>
        <p:spPr>
          <a:xfrm>
            <a:off x="2051685" y="1790700"/>
            <a:ext cx="4806315" cy="369332"/>
          </a:xfrm>
          <a:prstGeom prst="rect">
            <a:avLst/>
          </a:prstGeom>
        </p:spPr>
        <p:txBody>
          <a:bodyPr wrap="square" lIns="0" tIns="0" rIns="0" bIns="0" rtlCol="0" anchor="t">
            <a:spAutoFit/>
          </a:bodyPr>
          <a:lstStyle/>
          <a:p>
            <a:r>
              <a:rPr lang="en-US" sz="2400" b="1" dirty="0">
                <a:solidFill>
                  <a:schemeClr val="tx1">
                    <a:lumMod val="75000"/>
                    <a:lumOff val="25000"/>
                  </a:schemeClr>
                </a:solidFill>
                <a:latin typeface="Poppins"/>
              </a:rPr>
              <a:t>Request for Applications (RFA)</a:t>
            </a:r>
          </a:p>
        </p:txBody>
      </p:sp>
      <p:sp>
        <p:nvSpPr>
          <p:cNvPr id="7" name="Content Placeholder 2">
            <a:extLst>
              <a:ext uri="{FF2B5EF4-FFF2-40B4-BE49-F238E27FC236}">
                <a16:creationId xmlns:a16="http://schemas.microsoft.com/office/drawing/2014/main" id="{594A7E1E-734D-0B23-F81A-22A76606DF7B}"/>
              </a:ext>
            </a:extLst>
          </p:cNvPr>
          <p:cNvSpPr txBox="1">
            <a:spLocks/>
          </p:cNvSpPr>
          <p:nvPr/>
        </p:nvSpPr>
        <p:spPr>
          <a:xfrm>
            <a:off x="2143241" y="7070732"/>
            <a:ext cx="5050206" cy="2888247"/>
          </a:xfrm>
          <a:prstGeom prst="rect">
            <a:avLst/>
          </a:prstGeom>
        </p:spPr>
        <p:txBody>
          <a:bodyPr>
            <a:norm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sz="2000" dirty="0">
                <a:latin typeface="Poppins" panose="00000500000000000000" pitchFamily="2" charset="0"/>
                <a:cs typeface="Poppins" panose="00000500000000000000" pitchFamily="2" charset="0"/>
              </a:rPr>
              <a:t>In the RFP you can find</a:t>
            </a:r>
          </a:p>
          <a:p>
            <a:pPr marL="0" indent="0">
              <a:buFont typeface="Arial" pitchFamily="34" charset="0"/>
              <a:buNone/>
            </a:pPr>
            <a:endParaRPr lang="en-US" sz="2000" dirty="0">
              <a:latin typeface="Poppins" panose="00000500000000000000" pitchFamily="2" charset="0"/>
              <a:cs typeface="Poppins" panose="00000500000000000000" pitchFamily="2" charset="0"/>
            </a:endParaRPr>
          </a:p>
          <a:p>
            <a:pPr lvl="1"/>
            <a:r>
              <a:rPr lang="en-US" sz="2000" dirty="0">
                <a:latin typeface="Poppins" panose="00000500000000000000" pitchFamily="2" charset="0"/>
                <a:cs typeface="Poppins" panose="00000500000000000000" pitchFamily="2" charset="0"/>
              </a:rPr>
              <a:t>Additional guidance</a:t>
            </a:r>
          </a:p>
          <a:p>
            <a:pPr lvl="1"/>
            <a:r>
              <a:rPr lang="en-US" sz="2000" dirty="0">
                <a:latin typeface="Poppins" panose="00000500000000000000" pitchFamily="2" charset="0"/>
                <a:cs typeface="Poppins" panose="00000500000000000000" pitchFamily="2" charset="0"/>
              </a:rPr>
              <a:t>Evaluation criteria</a:t>
            </a:r>
          </a:p>
          <a:p>
            <a:pPr lvl="1"/>
            <a:r>
              <a:rPr lang="en-US" sz="2000" dirty="0">
                <a:latin typeface="Poppins" panose="00000500000000000000" pitchFamily="2" charset="0"/>
                <a:cs typeface="Poppins" panose="00000500000000000000" pitchFamily="2" charset="0"/>
              </a:rPr>
              <a:t>Narrative questions</a:t>
            </a:r>
          </a:p>
          <a:p>
            <a:pPr lvl="1"/>
            <a:r>
              <a:rPr lang="en-US" sz="2000" dirty="0">
                <a:latin typeface="Poppins" panose="00000500000000000000" pitchFamily="2" charset="0"/>
                <a:cs typeface="Poppins" panose="00000500000000000000" pitchFamily="2" charset="0"/>
              </a:rPr>
              <a:t>Online submission instructions</a:t>
            </a:r>
          </a:p>
        </p:txBody>
      </p:sp>
      <p:sp>
        <p:nvSpPr>
          <p:cNvPr id="10" name="Arrow: Right 9">
            <a:extLst>
              <a:ext uri="{FF2B5EF4-FFF2-40B4-BE49-F238E27FC236}">
                <a16:creationId xmlns:a16="http://schemas.microsoft.com/office/drawing/2014/main" id="{7D4652A7-0BA8-4803-DEA8-FE554F10CDE2}"/>
              </a:ext>
            </a:extLst>
          </p:cNvPr>
          <p:cNvSpPr/>
          <p:nvPr/>
        </p:nvSpPr>
        <p:spPr>
          <a:xfrm>
            <a:off x="1681333" y="6030695"/>
            <a:ext cx="87899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C63741C0-B1F3-226D-E1E9-0AC1DBADF35C}"/>
              </a:ext>
            </a:extLst>
          </p:cNvPr>
          <p:cNvSpPr/>
          <p:nvPr/>
        </p:nvSpPr>
        <p:spPr>
          <a:xfrm>
            <a:off x="6504876" y="6234253"/>
            <a:ext cx="91681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9082C0E-5FD8-8334-B06F-88E780AC5918}"/>
              </a:ext>
            </a:extLst>
          </p:cNvPr>
          <p:cNvPicPr>
            <a:picLocks noChangeAspect="1"/>
          </p:cNvPicPr>
          <p:nvPr/>
        </p:nvPicPr>
        <p:blipFill>
          <a:blip r:embed="rId4"/>
          <a:stretch>
            <a:fillRect/>
          </a:stretch>
        </p:blipFill>
        <p:spPr>
          <a:xfrm>
            <a:off x="2883882" y="2707673"/>
            <a:ext cx="3410426" cy="4363059"/>
          </a:xfrm>
          <a:prstGeom prst="rect">
            <a:avLst/>
          </a:prstGeom>
        </p:spPr>
      </p:pic>
      <p:pic>
        <p:nvPicPr>
          <p:cNvPr id="15" name="Picture 14">
            <a:extLst>
              <a:ext uri="{FF2B5EF4-FFF2-40B4-BE49-F238E27FC236}">
                <a16:creationId xmlns:a16="http://schemas.microsoft.com/office/drawing/2014/main" id="{BAF82478-F7CA-B50E-ADBE-DAFCAE0A002E}"/>
              </a:ext>
            </a:extLst>
          </p:cNvPr>
          <p:cNvPicPr>
            <a:picLocks noChangeAspect="1"/>
          </p:cNvPicPr>
          <p:nvPr/>
        </p:nvPicPr>
        <p:blipFill>
          <a:blip r:embed="rId5"/>
          <a:stretch>
            <a:fillRect/>
          </a:stretch>
        </p:blipFill>
        <p:spPr>
          <a:xfrm>
            <a:off x="7934087" y="2191593"/>
            <a:ext cx="5508773" cy="7066707"/>
          </a:xfrm>
          <a:prstGeom prst="rect">
            <a:avLst/>
          </a:prstGeom>
        </p:spPr>
      </p:pic>
    </p:spTree>
    <p:extLst>
      <p:ext uri="{BB962C8B-B14F-4D97-AF65-F5344CB8AC3E}">
        <p14:creationId xmlns:p14="http://schemas.microsoft.com/office/powerpoint/2010/main" val="3188571802"/>
      </p:ext>
    </p:extLst>
  </p:cSld>
  <p:clrMapOvr>
    <a:masterClrMapping/>
  </p:clrMapOvr>
  <mc:AlternateContent xmlns:mc="http://schemas.openxmlformats.org/markup-compatibility/2006" xmlns:p14="http://schemas.microsoft.com/office/powerpoint/2010/main">
    <mc:Choice Requires="p14">
      <p:transition spd="slow" p14:dur="2000" advTm="7992"/>
    </mc:Choice>
    <mc:Fallback xmlns="">
      <p:transition spd="slow" advTm="7992"/>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E02B3-1C69-67D4-707D-20DE460D1A5A}"/>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954442D5-1100-A754-D0F3-7EB2734ED2D1}"/>
              </a:ext>
            </a:extLst>
          </p:cNvPr>
          <p:cNvGrpSpPr>
            <a:grpSpLocks noGrp="1" noUngrp="1" noRot="1" noMove="1" noResize="1"/>
          </p:cNvGrpSpPr>
          <p:nvPr/>
        </p:nvGrpSpPr>
        <p:grpSpPr>
          <a:xfrm>
            <a:off x="0" y="0"/>
            <a:ext cx="13716001" cy="10287000"/>
            <a:chOff x="0" y="0"/>
            <a:chExt cx="13716001" cy="10287000"/>
          </a:xfrm>
        </p:grpSpPr>
        <p:sp>
          <p:nvSpPr>
            <p:cNvPr id="4" name="Rectangle 3">
              <a:extLst>
                <a:ext uri="{FF2B5EF4-FFF2-40B4-BE49-F238E27FC236}">
                  <a16:creationId xmlns:a16="http://schemas.microsoft.com/office/drawing/2014/main" id="{608FCFEA-7FD5-226E-B975-4451846A4FEE}"/>
                </a:ext>
              </a:extLst>
            </p:cNvPr>
            <p:cNvSpPr>
              <a:spLocks noGrp="1" noRot="1" noMove="1" noResize="1" noEditPoints="1" noAdjustHandles="1" noChangeArrowheads="1" noChangeShapeType="1"/>
            </p:cNvSpPr>
            <p:nvPr/>
          </p:nvSpPr>
          <p:spPr>
            <a:xfrm rot="5400000">
              <a:off x="6550434" y="-5633617"/>
              <a:ext cx="872308" cy="13458826"/>
            </a:xfrm>
            <a:prstGeom prst="rect">
              <a:avLst/>
            </a:prstGeom>
            <a:solidFill>
              <a:srgbClr val="F6C0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a:extLst>
                <a:ext uri="{FF2B5EF4-FFF2-40B4-BE49-F238E27FC236}">
                  <a16:creationId xmlns:a16="http://schemas.microsoft.com/office/drawing/2014/main" id="{D44FAFC8-E870-56B6-05E1-2BCFFEDE6326}"/>
                </a:ext>
              </a:extLst>
            </p:cNvPr>
            <p:cNvSpPr>
              <a:spLocks noGrp="1" noRot="1" noMove="1" noResize="1" noEditPoints="1" noAdjustHandles="1" noChangeArrowheads="1" noChangeShapeType="1"/>
            </p:cNvSpPr>
            <p:nvPr/>
          </p:nvSpPr>
          <p:spPr>
            <a:xfrm>
              <a:off x="0" y="0"/>
              <a:ext cx="1771650" cy="10287000"/>
            </a:xfrm>
            <a:prstGeom prst="rect">
              <a:avLst/>
            </a:prstGeom>
            <a:solidFill>
              <a:srgbClr val="F6C0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5" name="Picture 4" descr="Logo, company name&#10;&#10;Description automatically generated">
              <a:extLst>
                <a:ext uri="{FF2B5EF4-FFF2-40B4-BE49-F238E27FC236}">
                  <a16:creationId xmlns:a16="http://schemas.microsoft.com/office/drawing/2014/main" id="{D58DFCF5-E434-0A48-5F9E-3123C991B80F}"/>
                </a:ext>
              </a:extLst>
            </p:cNvPr>
            <p:cNvPicPr>
              <a:picLocks noGrp="1" noRot="1" noChangeAspect="1" noMove="1" noResize="1" noEditPoints="1" noAdjustHandles="1" noChangeArrowheads="1" noChangeShapeType="1" noCrop="1"/>
            </p:cNvPicPr>
            <p:nvPr/>
          </p:nvPicPr>
          <p:blipFill>
            <a:blip r:embed="rId3"/>
            <a:stretch>
              <a:fillRect/>
            </a:stretch>
          </p:blipFill>
          <p:spPr>
            <a:xfrm>
              <a:off x="404207" y="669755"/>
              <a:ext cx="963235" cy="862196"/>
            </a:xfrm>
            <a:prstGeom prst="rect">
              <a:avLst/>
            </a:prstGeom>
          </p:spPr>
        </p:pic>
        <p:sp>
          <p:nvSpPr>
            <p:cNvPr id="6" name="TextBox 5">
              <a:extLst>
                <a:ext uri="{FF2B5EF4-FFF2-40B4-BE49-F238E27FC236}">
                  <a16:creationId xmlns:a16="http://schemas.microsoft.com/office/drawing/2014/main" id="{F789B630-657B-D7AB-320A-8786DD9C96C3}"/>
                </a:ext>
              </a:extLst>
            </p:cNvPr>
            <p:cNvSpPr txBox="1">
              <a:spLocks noGrp="1" noRot="1" noMove="1" noResize="1" noEditPoints="1" noAdjustHandles="1" noChangeArrowheads="1" noChangeShapeType="1"/>
            </p:cNvSpPr>
            <p:nvPr/>
          </p:nvSpPr>
          <p:spPr>
            <a:xfrm>
              <a:off x="1" y="9258300"/>
              <a:ext cx="1771650" cy="276999"/>
            </a:xfrm>
            <a:prstGeom prst="rect">
              <a:avLst/>
            </a:prstGeom>
          </p:spPr>
          <p:txBody>
            <a:bodyPr wrap="square" lIns="0" tIns="0" rIns="0" bIns="0" rtlCol="0" anchor="t">
              <a:spAutoFit/>
            </a:bodyPr>
            <a:lstStyle/>
            <a:p>
              <a:pPr algn="ctr"/>
              <a:r>
                <a:rPr lang="en-US" b="1" dirty="0">
                  <a:solidFill>
                    <a:schemeClr val="bg1"/>
                  </a:solidFill>
                  <a:latin typeface="Poppins"/>
                </a:rPr>
                <a:t>cbtrust.org</a:t>
              </a:r>
            </a:p>
          </p:txBody>
        </p:sp>
      </p:grpSp>
      <p:sp>
        <p:nvSpPr>
          <p:cNvPr id="16" name="TextBox 15">
            <a:extLst>
              <a:ext uri="{FF2B5EF4-FFF2-40B4-BE49-F238E27FC236}">
                <a16:creationId xmlns:a16="http://schemas.microsoft.com/office/drawing/2014/main" id="{4D705421-C4C0-F95E-DD44-E9D20F8A3CE3}"/>
              </a:ext>
            </a:extLst>
          </p:cNvPr>
          <p:cNvSpPr txBox="1"/>
          <p:nvPr/>
        </p:nvSpPr>
        <p:spPr>
          <a:xfrm>
            <a:off x="2051685" y="1790700"/>
            <a:ext cx="4806315" cy="369332"/>
          </a:xfrm>
          <a:prstGeom prst="rect">
            <a:avLst/>
          </a:prstGeom>
        </p:spPr>
        <p:txBody>
          <a:bodyPr wrap="square" lIns="0" tIns="0" rIns="0" bIns="0" rtlCol="0" anchor="t">
            <a:spAutoFit/>
          </a:bodyPr>
          <a:lstStyle/>
          <a:p>
            <a:r>
              <a:rPr lang="en-US" sz="2400" b="1" dirty="0">
                <a:solidFill>
                  <a:schemeClr val="tx1">
                    <a:lumMod val="75000"/>
                    <a:lumOff val="25000"/>
                  </a:schemeClr>
                </a:solidFill>
                <a:latin typeface="Poppins"/>
              </a:rPr>
              <a:t>Narrative questions</a:t>
            </a:r>
          </a:p>
        </p:txBody>
      </p:sp>
      <p:sp>
        <p:nvSpPr>
          <p:cNvPr id="7" name="Content Placeholder 2">
            <a:extLst>
              <a:ext uri="{FF2B5EF4-FFF2-40B4-BE49-F238E27FC236}">
                <a16:creationId xmlns:a16="http://schemas.microsoft.com/office/drawing/2014/main" id="{7C251699-F9AE-596A-8D5B-52A383D36BCE}"/>
              </a:ext>
            </a:extLst>
          </p:cNvPr>
          <p:cNvSpPr txBox="1">
            <a:spLocks/>
          </p:cNvSpPr>
          <p:nvPr/>
        </p:nvSpPr>
        <p:spPr>
          <a:xfrm>
            <a:off x="2560325" y="7364529"/>
            <a:ext cx="3724159" cy="1273168"/>
          </a:xfrm>
          <a:prstGeom prst="rect">
            <a:avLst/>
          </a:prstGeom>
        </p:spPr>
        <p:txBody>
          <a:bodyPr>
            <a:norm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sz="2000" dirty="0">
                <a:latin typeface="Poppins" panose="00000500000000000000" pitchFamily="2" charset="0"/>
                <a:cs typeface="Poppins" panose="00000500000000000000" pitchFamily="2" charset="0"/>
              </a:rPr>
              <a:t>In the same website you can find the narrative questions</a:t>
            </a:r>
          </a:p>
        </p:txBody>
      </p:sp>
      <p:sp>
        <p:nvSpPr>
          <p:cNvPr id="10" name="Arrow: Right 9">
            <a:extLst>
              <a:ext uri="{FF2B5EF4-FFF2-40B4-BE49-F238E27FC236}">
                <a16:creationId xmlns:a16="http://schemas.microsoft.com/office/drawing/2014/main" id="{EBFC43F6-1FA1-4593-E00E-8CD42CA71647}"/>
              </a:ext>
            </a:extLst>
          </p:cNvPr>
          <p:cNvSpPr/>
          <p:nvPr/>
        </p:nvSpPr>
        <p:spPr>
          <a:xfrm>
            <a:off x="1681333" y="6030695"/>
            <a:ext cx="87899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1AC3073B-7A6B-123F-38CB-F2C5A082192F}"/>
              </a:ext>
            </a:extLst>
          </p:cNvPr>
          <p:cNvSpPr/>
          <p:nvPr/>
        </p:nvSpPr>
        <p:spPr>
          <a:xfrm>
            <a:off x="6504876" y="6234253"/>
            <a:ext cx="91681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B3D1EF7-D2F3-868F-34AD-BCF137C2D5CA}"/>
              </a:ext>
            </a:extLst>
          </p:cNvPr>
          <p:cNvPicPr>
            <a:picLocks noChangeAspect="1"/>
          </p:cNvPicPr>
          <p:nvPr/>
        </p:nvPicPr>
        <p:blipFill rotWithShape="1">
          <a:blip r:embed="rId4"/>
          <a:srcRect l="66236" t="29785"/>
          <a:stretch/>
        </p:blipFill>
        <p:spPr>
          <a:xfrm>
            <a:off x="2560325" y="2594206"/>
            <a:ext cx="3915598" cy="4476525"/>
          </a:xfrm>
          <a:prstGeom prst="rect">
            <a:avLst/>
          </a:prstGeom>
        </p:spPr>
      </p:pic>
      <p:pic>
        <p:nvPicPr>
          <p:cNvPr id="14" name="Picture 13">
            <a:extLst>
              <a:ext uri="{FF2B5EF4-FFF2-40B4-BE49-F238E27FC236}">
                <a16:creationId xmlns:a16="http://schemas.microsoft.com/office/drawing/2014/main" id="{64E5F008-DEF5-6F66-6947-7A4DD57A9FD6}"/>
              </a:ext>
            </a:extLst>
          </p:cNvPr>
          <p:cNvPicPr>
            <a:picLocks noChangeAspect="1"/>
          </p:cNvPicPr>
          <p:nvPr/>
        </p:nvPicPr>
        <p:blipFill>
          <a:blip r:embed="rId5"/>
          <a:stretch>
            <a:fillRect/>
          </a:stretch>
        </p:blipFill>
        <p:spPr>
          <a:xfrm>
            <a:off x="7737190" y="2412758"/>
            <a:ext cx="5774936" cy="4657973"/>
          </a:xfrm>
          <a:prstGeom prst="rect">
            <a:avLst/>
          </a:prstGeom>
        </p:spPr>
      </p:pic>
    </p:spTree>
    <p:extLst>
      <p:ext uri="{BB962C8B-B14F-4D97-AF65-F5344CB8AC3E}">
        <p14:creationId xmlns:p14="http://schemas.microsoft.com/office/powerpoint/2010/main" val="1103915209"/>
      </p:ext>
    </p:extLst>
  </p:cSld>
  <p:clrMapOvr>
    <a:masterClrMapping/>
  </p:clrMapOvr>
  <mc:AlternateContent xmlns:mc="http://schemas.openxmlformats.org/markup-compatibility/2006" xmlns:p14="http://schemas.microsoft.com/office/powerpoint/2010/main">
    <mc:Choice Requires="p14">
      <p:transition spd="slow" p14:dur="2000" advTm="7992"/>
    </mc:Choice>
    <mc:Fallback xmlns="">
      <p:transition spd="slow" advTm="7992"/>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5B498-4C3F-5232-2950-D72D6E6A18F8}"/>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DCEC8D94-6ECE-917F-23ED-1B454185EA32}"/>
              </a:ext>
            </a:extLst>
          </p:cNvPr>
          <p:cNvGrpSpPr>
            <a:grpSpLocks noGrp="1" noUngrp="1" noRot="1" noMove="1" noResize="1"/>
          </p:cNvGrpSpPr>
          <p:nvPr/>
        </p:nvGrpSpPr>
        <p:grpSpPr>
          <a:xfrm>
            <a:off x="0" y="0"/>
            <a:ext cx="13716001" cy="10287000"/>
            <a:chOff x="0" y="0"/>
            <a:chExt cx="13716001" cy="10287000"/>
          </a:xfrm>
        </p:grpSpPr>
        <p:sp>
          <p:nvSpPr>
            <p:cNvPr id="4" name="Rectangle 3">
              <a:extLst>
                <a:ext uri="{FF2B5EF4-FFF2-40B4-BE49-F238E27FC236}">
                  <a16:creationId xmlns:a16="http://schemas.microsoft.com/office/drawing/2014/main" id="{3DDABD37-0BE8-0C33-52A4-9609903DBDC9}"/>
                </a:ext>
              </a:extLst>
            </p:cNvPr>
            <p:cNvSpPr>
              <a:spLocks noGrp="1" noRot="1" noMove="1" noResize="1" noEditPoints="1" noAdjustHandles="1" noChangeArrowheads="1" noChangeShapeType="1"/>
            </p:cNvSpPr>
            <p:nvPr/>
          </p:nvSpPr>
          <p:spPr>
            <a:xfrm rot="5400000">
              <a:off x="6550434" y="-5633617"/>
              <a:ext cx="872308" cy="13458826"/>
            </a:xfrm>
            <a:prstGeom prst="rect">
              <a:avLst/>
            </a:prstGeom>
            <a:solidFill>
              <a:srgbClr val="F6C0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a:extLst>
                <a:ext uri="{FF2B5EF4-FFF2-40B4-BE49-F238E27FC236}">
                  <a16:creationId xmlns:a16="http://schemas.microsoft.com/office/drawing/2014/main" id="{B8EB3BCB-7B8B-280A-E42B-2BDDBAC8973F}"/>
                </a:ext>
              </a:extLst>
            </p:cNvPr>
            <p:cNvSpPr>
              <a:spLocks noGrp="1" noRot="1" noMove="1" noResize="1" noEditPoints="1" noAdjustHandles="1" noChangeArrowheads="1" noChangeShapeType="1"/>
            </p:cNvSpPr>
            <p:nvPr/>
          </p:nvSpPr>
          <p:spPr>
            <a:xfrm>
              <a:off x="0" y="0"/>
              <a:ext cx="1771650" cy="10287000"/>
            </a:xfrm>
            <a:prstGeom prst="rect">
              <a:avLst/>
            </a:prstGeom>
            <a:solidFill>
              <a:srgbClr val="F6C0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5" name="Picture 4" descr="Logo, company name&#10;&#10;Description automatically generated">
              <a:extLst>
                <a:ext uri="{FF2B5EF4-FFF2-40B4-BE49-F238E27FC236}">
                  <a16:creationId xmlns:a16="http://schemas.microsoft.com/office/drawing/2014/main" id="{331DF9CD-C53A-83F5-3F5D-8AF8543E6B4A}"/>
                </a:ext>
              </a:extLst>
            </p:cNvPr>
            <p:cNvPicPr>
              <a:picLocks noGrp="1" noRot="1" noChangeAspect="1" noMove="1" noResize="1" noEditPoints="1" noAdjustHandles="1" noChangeArrowheads="1" noChangeShapeType="1" noCrop="1"/>
            </p:cNvPicPr>
            <p:nvPr/>
          </p:nvPicPr>
          <p:blipFill>
            <a:blip r:embed="rId3"/>
            <a:stretch>
              <a:fillRect/>
            </a:stretch>
          </p:blipFill>
          <p:spPr>
            <a:xfrm>
              <a:off x="404207" y="669755"/>
              <a:ext cx="963235" cy="862196"/>
            </a:xfrm>
            <a:prstGeom prst="rect">
              <a:avLst/>
            </a:prstGeom>
          </p:spPr>
        </p:pic>
        <p:sp>
          <p:nvSpPr>
            <p:cNvPr id="6" name="TextBox 5">
              <a:extLst>
                <a:ext uri="{FF2B5EF4-FFF2-40B4-BE49-F238E27FC236}">
                  <a16:creationId xmlns:a16="http://schemas.microsoft.com/office/drawing/2014/main" id="{81313D5F-2A49-F2ED-9784-65B65575E9C7}"/>
                </a:ext>
              </a:extLst>
            </p:cNvPr>
            <p:cNvSpPr txBox="1">
              <a:spLocks noGrp="1" noRot="1" noMove="1" noResize="1" noEditPoints="1" noAdjustHandles="1" noChangeArrowheads="1" noChangeShapeType="1"/>
            </p:cNvSpPr>
            <p:nvPr/>
          </p:nvSpPr>
          <p:spPr>
            <a:xfrm>
              <a:off x="1" y="9258300"/>
              <a:ext cx="1771650" cy="276999"/>
            </a:xfrm>
            <a:prstGeom prst="rect">
              <a:avLst/>
            </a:prstGeom>
          </p:spPr>
          <p:txBody>
            <a:bodyPr wrap="square" lIns="0" tIns="0" rIns="0" bIns="0" rtlCol="0" anchor="t">
              <a:spAutoFit/>
            </a:bodyPr>
            <a:lstStyle/>
            <a:p>
              <a:pPr algn="ctr"/>
              <a:r>
                <a:rPr lang="en-US" b="1" dirty="0">
                  <a:solidFill>
                    <a:schemeClr val="bg1"/>
                  </a:solidFill>
                  <a:latin typeface="Poppins"/>
                </a:rPr>
                <a:t>cbtrust.org</a:t>
              </a:r>
            </a:p>
          </p:txBody>
        </p:sp>
      </p:grpSp>
      <p:sp>
        <p:nvSpPr>
          <p:cNvPr id="16" name="TextBox 15">
            <a:extLst>
              <a:ext uri="{FF2B5EF4-FFF2-40B4-BE49-F238E27FC236}">
                <a16:creationId xmlns:a16="http://schemas.microsoft.com/office/drawing/2014/main" id="{98165B16-7DB4-1F43-FCFC-B2E53D7E9BB9}"/>
              </a:ext>
            </a:extLst>
          </p:cNvPr>
          <p:cNvSpPr txBox="1"/>
          <p:nvPr/>
        </p:nvSpPr>
        <p:spPr>
          <a:xfrm>
            <a:off x="2051685" y="1790700"/>
            <a:ext cx="4806315" cy="738664"/>
          </a:xfrm>
          <a:prstGeom prst="rect">
            <a:avLst/>
          </a:prstGeom>
        </p:spPr>
        <p:txBody>
          <a:bodyPr wrap="square" lIns="0" tIns="0" rIns="0" bIns="0" rtlCol="0" anchor="t">
            <a:spAutoFit/>
          </a:bodyPr>
          <a:lstStyle/>
          <a:p>
            <a:r>
              <a:rPr lang="en-US" sz="2400" b="1" dirty="0">
                <a:solidFill>
                  <a:schemeClr val="tx1">
                    <a:lumMod val="75000"/>
                    <a:lumOff val="25000"/>
                  </a:schemeClr>
                </a:solidFill>
                <a:latin typeface="Poppins"/>
              </a:rPr>
              <a:t>Start a new application or Manage an existing grant</a:t>
            </a:r>
          </a:p>
        </p:txBody>
      </p:sp>
      <p:sp>
        <p:nvSpPr>
          <p:cNvPr id="7" name="Content Placeholder 2">
            <a:extLst>
              <a:ext uri="{FF2B5EF4-FFF2-40B4-BE49-F238E27FC236}">
                <a16:creationId xmlns:a16="http://schemas.microsoft.com/office/drawing/2014/main" id="{89EA53A3-40D6-DB27-EB2D-611801ED9AF9}"/>
              </a:ext>
            </a:extLst>
          </p:cNvPr>
          <p:cNvSpPr txBox="1">
            <a:spLocks/>
          </p:cNvSpPr>
          <p:nvPr/>
        </p:nvSpPr>
        <p:spPr>
          <a:xfrm>
            <a:off x="8276641" y="5373750"/>
            <a:ext cx="3724159" cy="1273168"/>
          </a:xfrm>
          <a:prstGeom prst="rect">
            <a:avLst/>
          </a:prstGeom>
        </p:spPr>
        <p:txBody>
          <a:bodyPr>
            <a:normAutofit lnSpcReduction="10000"/>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sz="2000" dirty="0">
                <a:latin typeface="Poppins" panose="00000500000000000000" pitchFamily="2" charset="0"/>
                <a:cs typeface="Poppins" panose="00000500000000000000" pitchFamily="2" charset="0"/>
              </a:rPr>
              <a:t>Right below the RFA and the Narrative questions is the access to begin an application</a:t>
            </a:r>
          </a:p>
        </p:txBody>
      </p:sp>
      <p:sp>
        <p:nvSpPr>
          <p:cNvPr id="10" name="Arrow: Right 9">
            <a:extLst>
              <a:ext uri="{FF2B5EF4-FFF2-40B4-BE49-F238E27FC236}">
                <a16:creationId xmlns:a16="http://schemas.microsoft.com/office/drawing/2014/main" id="{AC6FCB86-C9CB-B1DC-06C3-EDBF8173F7AD}"/>
              </a:ext>
            </a:extLst>
          </p:cNvPr>
          <p:cNvSpPr/>
          <p:nvPr/>
        </p:nvSpPr>
        <p:spPr>
          <a:xfrm>
            <a:off x="1681333" y="6030695"/>
            <a:ext cx="87899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75B901C4-AEC0-3802-D00D-B528A7976A21}"/>
              </a:ext>
            </a:extLst>
          </p:cNvPr>
          <p:cNvSpPr/>
          <p:nvPr/>
        </p:nvSpPr>
        <p:spPr>
          <a:xfrm>
            <a:off x="6986588" y="5788379"/>
            <a:ext cx="91681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C78B18D-38C9-6525-5A74-02228E6C9AC5}"/>
              </a:ext>
            </a:extLst>
          </p:cNvPr>
          <p:cNvPicPr>
            <a:picLocks noChangeAspect="1"/>
          </p:cNvPicPr>
          <p:nvPr/>
        </p:nvPicPr>
        <p:blipFill>
          <a:blip r:embed="rId4"/>
          <a:stretch>
            <a:fillRect/>
          </a:stretch>
        </p:blipFill>
        <p:spPr>
          <a:xfrm>
            <a:off x="2808670" y="2847682"/>
            <a:ext cx="4021086" cy="6325304"/>
          </a:xfrm>
          <a:prstGeom prst="rect">
            <a:avLst/>
          </a:prstGeom>
        </p:spPr>
      </p:pic>
    </p:spTree>
    <p:extLst>
      <p:ext uri="{BB962C8B-B14F-4D97-AF65-F5344CB8AC3E}">
        <p14:creationId xmlns:p14="http://schemas.microsoft.com/office/powerpoint/2010/main" val="2984784517"/>
      </p:ext>
    </p:extLst>
  </p:cSld>
  <p:clrMapOvr>
    <a:masterClrMapping/>
  </p:clrMapOvr>
  <mc:AlternateContent xmlns:mc="http://schemas.openxmlformats.org/markup-compatibility/2006" xmlns:p14="http://schemas.microsoft.com/office/powerpoint/2010/main">
    <mc:Choice Requires="p14">
      <p:transition spd="slow" p14:dur="2000" advTm="7992"/>
    </mc:Choice>
    <mc:Fallback xmlns="">
      <p:transition spd="slow" advTm="7992"/>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3BB65-2864-405C-98A9-F9F628A8E930}"/>
              </a:ext>
            </a:extLst>
          </p:cNvPr>
          <p:cNvSpPr>
            <a:spLocks noGrp="1"/>
          </p:cNvSpPr>
          <p:nvPr>
            <p:ph type="title" idx="4294967295"/>
          </p:nvPr>
        </p:nvSpPr>
        <p:spPr>
          <a:xfrm>
            <a:off x="7622760" y="2490256"/>
            <a:ext cx="4162174" cy="927326"/>
          </a:xfrm>
        </p:spPr>
        <p:txBody>
          <a:bodyPr anchor="ctr">
            <a:normAutofit/>
          </a:bodyPr>
          <a:lstStyle/>
          <a:p>
            <a:r>
              <a:rPr lang="en-US" sz="2363" b="1" dirty="0">
                <a:solidFill>
                  <a:srgbClr val="FFFFFF"/>
                </a:solidFill>
              </a:rPr>
              <a:t>Online Portal to Access Application</a:t>
            </a:r>
          </a:p>
        </p:txBody>
      </p:sp>
      <p:sp>
        <p:nvSpPr>
          <p:cNvPr id="3" name="Slide Number Placeholder 2">
            <a:extLst>
              <a:ext uri="{FF2B5EF4-FFF2-40B4-BE49-F238E27FC236}">
                <a16:creationId xmlns:a16="http://schemas.microsoft.com/office/drawing/2014/main" id="{7C738DEF-1678-484B-8FC6-97717A799508}"/>
              </a:ext>
            </a:extLst>
          </p:cNvPr>
          <p:cNvSpPr>
            <a:spLocks noGrp="1"/>
          </p:cNvSpPr>
          <p:nvPr>
            <p:ph type="sldNum" sz="quarter" idx="12"/>
          </p:nvPr>
        </p:nvSpPr>
        <p:spPr/>
        <p:txBody>
          <a:bodyPr/>
          <a:lstStyle/>
          <a:p>
            <a:pPr defTabSz="385763"/>
            <a:fld id="{EAF9B6FE-BFFE-4186-AB5D-18A5DD571117}" type="slidenum">
              <a:rPr lang="en-US">
                <a:latin typeface="Calibri" panose="020F0502020204030204"/>
              </a:rPr>
              <a:pPr defTabSz="385763"/>
              <a:t>19</a:t>
            </a:fld>
            <a:endParaRPr lang="en-US">
              <a:latin typeface="Calibri" panose="020F0502020204030204"/>
            </a:endParaRPr>
          </a:p>
        </p:txBody>
      </p:sp>
      <p:sp>
        <p:nvSpPr>
          <p:cNvPr id="6" name="TextBox 5">
            <a:extLst>
              <a:ext uri="{FF2B5EF4-FFF2-40B4-BE49-F238E27FC236}">
                <a16:creationId xmlns:a16="http://schemas.microsoft.com/office/drawing/2014/main" id="{44FE0B13-D56F-4084-8602-40003D0BFCEC}"/>
              </a:ext>
            </a:extLst>
          </p:cNvPr>
          <p:cNvSpPr txBox="1"/>
          <p:nvPr/>
        </p:nvSpPr>
        <p:spPr>
          <a:xfrm>
            <a:off x="7179469" y="2698006"/>
            <a:ext cx="4584033" cy="403957"/>
          </a:xfrm>
          <a:prstGeom prst="rect">
            <a:avLst/>
          </a:prstGeom>
          <a:noFill/>
        </p:spPr>
        <p:txBody>
          <a:bodyPr wrap="square" rtlCol="0">
            <a:spAutoFit/>
          </a:bodyPr>
          <a:lstStyle/>
          <a:p>
            <a:r>
              <a:rPr lang="en-US" sz="2025" b="1" dirty="0">
                <a:solidFill>
                  <a:schemeClr val="bg1"/>
                </a:solidFill>
              </a:rPr>
              <a:t>Online Portal to Access Application</a:t>
            </a:r>
          </a:p>
        </p:txBody>
      </p:sp>
      <p:pic>
        <p:nvPicPr>
          <p:cNvPr id="7" name="Picture 6">
            <a:extLst>
              <a:ext uri="{FF2B5EF4-FFF2-40B4-BE49-F238E27FC236}">
                <a16:creationId xmlns:a16="http://schemas.microsoft.com/office/drawing/2014/main" id="{43DDF078-BF3B-CFCE-FC43-DE1C64D5FABC}"/>
              </a:ext>
            </a:extLst>
          </p:cNvPr>
          <p:cNvPicPr>
            <a:picLocks noChangeAspect="1"/>
          </p:cNvPicPr>
          <p:nvPr/>
        </p:nvPicPr>
        <p:blipFill rotWithShape="1">
          <a:blip r:embed="rId3"/>
          <a:srcRect l="-1" t="6840" r="37073" b="4265"/>
          <a:stretch/>
        </p:blipFill>
        <p:spPr>
          <a:xfrm>
            <a:off x="836699" y="1638300"/>
            <a:ext cx="12792379" cy="6629400"/>
          </a:xfrm>
          <a:prstGeom prst="rect">
            <a:avLst/>
          </a:prstGeom>
        </p:spPr>
      </p:pic>
      <p:sp>
        <p:nvSpPr>
          <p:cNvPr id="9" name="TextBox 8">
            <a:extLst>
              <a:ext uri="{FF2B5EF4-FFF2-40B4-BE49-F238E27FC236}">
                <a16:creationId xmlns:a16="http://schemas.microsoft.com/office/drawing/2014/main" id="{FF357863-97F8-84B8-0149-22FE3B800679}"/>
              </a:ext>
            </a:extLst>
          </p:cNvPr>
          <p:cNvSpPr txBox="1"/>
          <p:nvPr/>
        </p:nvSpPr>
        <p:spPr>
          <a:xfrm>
            <a:off x="990600" y="800100"/>
            <a:ext cx="5143500" cy="438582"/>
          </a:xfrm>
          <a:prstGeom prst="rect">
            <a:avLst/>
          </a:prstGeom>
          <a:noFill/>
        </p:spPr>
        <p:txBody>
          <a:bodyPr wrap="square">
            <a:spAutoFit/>
          </a:bodyPr>
          <a:lstStyle/>
          <a:p>
            <a:r>
              <a:rPr lang="en-US" sz="2250" dirty="0">
                <a:hlinkClick r:id="rId4"/>
              </a:rPr>
              <a:t>Online Applicant Access Portal </a:t>
            </a:r>
            <a:endParaRPr lang="en-US" sz="2250" dirty="0"/>
          </a:p>
        </p:txBody>
      </p:sp>
      <p:grpSp>
        <p:nvGrpSpPr>
          <p:cNvPr id="4" name="Group 2">
            <a:extLst>
              <a:ext uri="{FF2B5EF4-FFF2-40B4-BE49-F238E27FC236}">
                <a16:creationId xmlns:a16="http://schemas.microsoft.com/office/drawing/2014/main" id="{F2DC1CE4-1EE8-6626-6DBD-F8B00D58D487}"/>
              </a:ext>
            </a:extLst>
          </p:cNvPr>
          <p:cNvGrpSpPr/>
          <p:nvPr/>
        </p:nvGrpSpPr>
        <p:grpSpPr>
          <a:xfrm>
            <a:off x="0" y="5086350"/>
            <a:ext cx="771525" cy="3914775"/>
            <a:chOff x="0" y="0"/>
            <a:chExt cx="502638" cy="2193179"/>
          </a:xfrm>
        </p:grpSpPr>
        <p:sp>
          <p:nvSpPr>
            <p:cNvPr id="5" name="Freeform 3">
              <a:extLst>
                <a:ext uri="{FF2B5EF4-FFF2-40B4-BE49-F238E27FC236}">
                  <a16:creationId xmlns:a16="http://schemas.microsoft.com/office/drawing/2014/main" id="{183C9261-1CAC-8842-6F35-22F64706CD4A}"/>
                </a:ext>
              </a:extLst>
            </p:cNvPr>
            <p:cNvSpPr/>
            <p:nvPr/>
          </p:nvSpPr>
          <p:spPr>
            <a:xfrm>
              <a:off x="0" y="0"/>
              <a:ext cx="502638" cy="2193179"/>
            </a:xfrm>
            <a:custGeom>
              <a:avLst/>
              <a:gdLst/>
              <a:ahLst/>
              <a:cxnLst/>
              <a:rect l="l" t="t" r="r" b="b"/>
              <a:pathLst>
                <a:path w="502638" h="2193179">
                  <a:moveTo>
                    <a:pt x="0" y="0"/>
                  </a:moveTo>
                  <a:lnTo>
                    <a:pt x="502638" y="0"/>
                  </a:lnTo>
                  <a:lnTo>
                    <a:pt x="502638" y="2193179"/>
                  </a:lnTo>
                  <a:lnTo>
                    <a:pt x="0" y="2193179"/>
                  </a:lnTo>
                  <a:close/>
                </a:path>
              </a:pathLst>
            </a:custGeom>
            <a:solidFill>
              <a:srgbClr val="00A3D8"/>
            </a:solidFill>
          </p:spPr>
          <p:txBody>
            <a:bodyPr/>
            <a:lstStyle/>
            <a:p>
              <a:endParaRPr lang="en-US" sz="1350"/>
            </a:p>
          </p:txBody>
        </p:sp>
      </p:grpSp>
      <p:grpSp>
        <p:nvGrpSpPr>
          <p:cNvPr id="8" name="Group 6">
            <a:extLst>
              <a:ext uri="{FF2B5EF4-FFF2-40B4-BE49-F238E27FC236}">
                <a16:creationId xmlns:a16="http://schemas.microsoft.com/office/drawing/2014/main" id="{457DCB5E-C28E-CF8D-462B-65D1FF215538}"/>
              </a:ext>
            </a:extLst>
          </p:cNvPr>
          <p:cNvGrpSpPr/>
          <p:nvPr/>
        </p:nvGrpSpPr>
        <p:grpSpPr>
          <a:xfrm>
            <a:off x="0" y="1285875"/>
            <a:ext cx="771716" cy="3086100"/>
            <a:chOff x="0" y="0"/>
            <a:chExt cx="502724" cy="1548140"/>
          </a:xfrm>
        </p:grpSpPr>
        <p:sp>
          <p:nvSpPr>
            <p:cNvPr id="10" name="Freeform 7">
              <a:extLst>
                <a:ext uri="{FF2B5EF4-FFF2-40B4-BE49-F238E27FC236}">
                  <a16:creationId xmlns:a16="http://schemas.microsoft.com/office/drawing/2014/main" id="{D4F85682-0549-18FB-CD16-DF82EA951FEA}"/>
                </a:ext>
              </a:extLst>
            </p:cNvPr>
            <p:cNvSpPr/>
            <p:nvPr/>
          </p:nvSpPr>
          <p:spPr>
            <a:xfrm>
              <a:off x="0" y="0"/>
              <a:ext cx="502724" cy="1548140"/>
            </a:xfrm>
            <a:custGeom>
              <a:avLst/>
              <a:gdLst/>
              <a:ahLst/>
              <a:cxnLst/>
              <a:rect l="l" t="t" r="r" b="b"/>
              <a:pathLst>
                <a:path w="502724" h="1548140">
                  <a:moveTo>
                    <a:pt x="0" y="0"/>
                  </a:moveTo>
                  <a:lnTo>
                    <a:pt x="502724" y="0"/>
                  </a:lnTo>
                  <a:lnTo>
                    <a:pt x="502724" y="1548140"/>
                  </a:lnTo>
                  <a:lnTo>
                    <a:pt x="0" y="1548140"/>
                  </a:lnTo>
                  <a:close/>
                </a:path>
              </a:pathLst>
            </a:custGeom>
            <a:solidFill>
              <a:srgbClr val="58B947"/>
            </a:solidFill>
          </p:spPr>
          <p:txBody>
            <a:bodyPr/>
            <a:lstStyle/>
            <a:p>
              <a:endParaRPr lang="en-US" sz="1350"/>
            </a:p>
          </p:txBody>
        </p:sp>
      </p:grpSp>
      <p:grpSp>
        <p:nvGrpSpPr>
          <p:cNvPr id="11" name="Group 8">
            <a:extLst>
              <a:ext uri="{FF2B5EF4-FFF2-40B4-BE49-F238E27FC236}">
                <a16:creationId xmlns:a16="http://schemas.microsoft.com/office/drawing/2014/main" id="{BB603FBB-A3F8-8F71-AF2A-CE4AB2AEE351}"/>
              </a:ext>
            </a:extLst>
          </p:cNvPr>
          <p:cNvGrpSpPr/>
          <p:nvPr/>
        </p:nvGrpSpPr>
        <p:grpSpPr>
          <a:xfrm>
            <a:off x="0" y="4371975"/>
            <a:ext cx="771716" cy="771525"/>
            <a:chOff x="0" y="0"/>
            <a:chExt cx="464059" cy="347980"/>
          </a:xfrm>
        </p:grpSpPr>
        <p:sp>
          <p:nvSpPr>
            <p:cNvPr id="12" name="Freeform 9">
              <a:extLst>
                <a:ext uri="{FF2B5EF4-FFF2-40B4-BE49-F238E27FC236}">
                  <a16:creationId xmlns:a16="http://schemas.microsoft.com/office/drawing/2014/main" id="{4CE999C3-3257-2820-AE0B-01CA805533EE}"/>
                </a:ext>
              </a:extLst>
            </p:cNvPr>
            <p:cNvSpPr/>
            <p:nvPr/>
          </p:nvSpPr>
          <p:spPr>
            <a:xfrm>
              <a:off x="0" y="0"/>
              <a:ext cx="464059" cy="347980"/>
            </a:xfrm>
            <a:custGeom>
              <a:avLst/>
              <a:gdLst/>
              <a:ahLst/>
              <a:cxnLst/>
              <a:rect l="l" t="t" r="r" b="b"/>
              <a:pathLst>
                <a:path w="464059" h="347980">
                  <a:moveTo>
                    <a:pt x="0" y="0"/>
                  </a:moveTo>
                  <a:lnTo>
                    <a:pt x="464059" y="0"/>
                  </a:lnTo>
                  <a:lnTo>
                    <a:pt x="464059" y="347980"/>
                  </a:lnTo>
                  <a:lnTo>
                    <a:pt x="0" y="347980"/>
                  </a:lnTo>
                  <a:close/>
                </a:path>
              </a:pathLst>
            </a:custGeom>
            <a:solidFill>
              <a:srgbClr val="F6C05F"/>
            </a:solidFill>
          </p:spPr>
          <p:txBody>
            <a:bodyPr/>
            <a:lstStyle/>
            <a:p>
              <a:endParaRPr lang="en-US" sz="1350"/>
            </a:p>
          </p:txBody>
        </p:sp>
      </p:grpSp>
    </p:spTree>
    <p:extLst>
      <p:ext uri="{BB962C8B-B14F-4D97-AF65-F5344CB8AC3E}">
        <p14:creationId xmlns:p14="http://schemas.microsoft.com/office/powerpoint/2010/main" val="445970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Grp="1" noUngrp="1" noRot="1" noMove="1" noResize="1"/>
          </p:cNvGrpSpPr>
          <p:nvPr/>
        </p:nvGrpSpPr>
        <p:grpSpPr>
          <a:xfrm>
            <a:off x="0" y="6400325"/>
            <a:ext cx="13716000" cy="1398363"/>
            <a:chOff x="0" y="0"/>
            <a:chExt cx="6605176" cy="630702"/>
          </a:xfrm>
        </p:grpSpPr>
        <p:sp>
          <p:nvSpPr>
            <p:cNvPr id="3" name="Freeform 3"/>
            <p:cNvSpPr>
              <a:spLocks noGrp="1" noRot="1" noMove="1" noResize="1" noEditPoints="1" noAdjustHandles="1" noChangeArrowheads="1" noChangeShapeType="1"/>
            </p:cNvSpPr>
            <p:nvPr/>
          </p:nvSpPr>
          <p:spPr>
            <a:xfrm>
              <a:off x="0" y="0"/>
              <a:ext cx="6605176" cy="630702"/>
            </a:xfrm>
            <a:custGeom>
              <a:avLst/>
              <a:gdLst/>
              <a:ahLst/>
              <a:cxnLst/>
              <a:rect l="l" t="t" r="r" b="b"/>
              <a:pathLst>
                <a:path w="6605176" h="630702">
                  <a:moveTo>
                    <a:pt x="0" y="0"/>
                  </a:moveTo>
                  <a:lnTo>
                    <a:pt x="6605176" y="0"/>
                  </a:lnTo>
                  <a:lnTo>
                    <a:pt x="6605176" y="630702"/>
                  </a:lnTo>
                  <a:lnTo>
                    <a:pt x="0" y="630702"/>
                  </a:lnTo>
                  <a:close/>
                </a:path>
              </a:pathLst>
            </a:custGeom>
            <a:solidFill>
              <a:srgbClr val="58B947"/>
            </a:solidFill>
          </p:spPr>
          <p:txBody>
            <a:bodyPr/>
            <a:lstStyle/>
            <a:p>
              <a:endParaRPr lang="en-US" sz="1350"/>
            </a:p>
          </p:txBody>
        </p:sp>
      </p:grpSp>
      <p:grpSp>
        <p:nvGrpSpPr>
          <p:cNvPr id="4" name="Group 4"/>
          <p:cNvGrpSpPr>
            <a:grpSpLocks noGrp="1" noUngrp="1" noRot="1" noMove="1" noResize="1"/>
          </p:cNvGrpSpPr>
          <p:nvPr/>
        </p:nvGrpSpPr>
        <p:grpSpPr>
          <a:xfrm>
            <a:off x="0" y="5800725"/>
            <a:ext cx="771716" cy="771525"/>
            <a:chOff x="0" y="0"/>
            <a:chExt cx="444727" cy="347980"/>
          </a:xfrm>
        </p:grpSpPr>
        <p:sp>
          <p:nvSpPr>
            <p:cNvPr id="5" name="Freeform 5"/>
            <p:cNvSpPr>
              <a:spLocks noGrp="1" noRot="1" noMove="1" noResize="1" noEditPoints="1" noAdjustHandles="1" noChangeArrowheads="1" noChangeShapeType="1"/>
            </p:cNvSpPr>
            <p:nvPr/>
          </p:nvSpPr>
          <p:spPr>
            <a:xfrm>
              <a:off x="0" y="0"/>
              <a:ext cx="444727" cy="347980"/>
            </a:xfrm>
            <a:custGeom>
              <a:avLst/>
              <a:gdLst/>
              <a:ahLst/>
              <a:cxnLst/>
              <a:rect l="l" t="t" r="r" b="b"/>
              <a:pathLst>
                <a:path w="444727" h="347980">
                  <a:moveTo>
                    <a:pt x="0" y="0"/>
                  </a:moveTo>
                  <a:lnTo>
                    <a:pt x="444727" y="0"/>
                  </a:lnTo>
                  <a:lnTo>
                    <a:pt x="444727" y="347980"/>
                  </a:lnTo>
                  <a:lnTo>
                    <a:pt x="0" y="347980"/>
                  </a:lnTo>
                  <a:close/>
                </a:path>
              </a:pathLst>
            </a:custGeom>
            <a:solidFill>
              <a:srgbClr val="F6C05F"/>
            </a:solidFill>
          </p:spPr>
          <p:txBody>
            <a:bodyPr/>
            <a:lstStyle/>
            <a:p>
              <a:endParaRPr lang="en-US" sz="1350"/>
            </a:p>
          </p:txBody>
        </p:sp>
      </p:grpSp>
      <p:grpSp>
        <p:nvGrpSpPr>
          <p:cNvPr id="6" name="Group 6"/>
          <p:cNvGrpSpPr/>
          <p:nvPr/>
        </p:nvGrpSpPr>
        <p:grpSpPr>
          <a:xfrm>
            <a:off x="695326" y="2068798"/>
            <a:ext cx="2904788" cy="4055777"/>
            <a:chOff x="0" y="0"/>
            <a:chExt cx="5164067" cy="7210270"/>
          </a:xfrm>
        </p:grpSpPr>
        <p:pic>
          <p:nvPicPr>
            <p:cNvPr id="7" name="Picture 7"/>
            <p:cNvPicPr>
              <a:picLocks noChangeAspect="1"/>
            </p:cNvPicPr>
            <p:nvPr/>
          </p:nvPicPr>
          <p:blipFill>
            <a:blip r:embed="rId3"/>
            <a:srcRect l="2317" r="2317"/>
            <a:stretch>
              <a:fillRect/>
            </a:stretch>
          </p:blipFill>
          <p:spPr>
            <a:xfrm>
              <a:off x="0" y="0"/>
              <a:ext cx="5164067" cy="7210270"/>
            </a:xfrm>
            <a:prstGeom prst="rect">
              <a:avLst/>
            </a:prstGeom>
          </p:spPr>
        </p:pic>
      </p:grpSp>
      <p:grpSp>
        <p:nvGrpSpPr>
          <p:cNvPr id="8" name="Group 8"/>
          <p:cNvGrpSpPr/>
          <p:nvPr/>
        </p:nvGrpSpPr>
        <p:grpSpPr>
          <a:xfrm>
            <a:off x="3784713" y="2068798"/>
            <a:ext cx="2904788" cy="4055777"/>
            <a:chOff x="0" y="0"/>
            <a:chExt cx="5164067" cy="7210270"/>
          </a:xfrm>
        </p:grpSpPr>
        <p:pic>
          <p:nvPicPr>
            <p:cNvPr id="9" name="Picture 9"/>
            <p:cNvPicPr>
              <a:picLocks noChangeAspect="1"/>
            </p:cNvPicPr>
            <p:nvPr/>
          </p:nvPicPr>
          <p:blipFill>
            <a:blip r:embed="rId4"/>
            <a:srcRect l="2252" r="2252"/>
            <a:stretch>
              <a:fillRect/>
            </a:stretch>
          </p:blipFill>
          <p:spPr>
            <a:xfrm>
              <a:off x="0" y="0"/>
              <a:ext cx="5164067" cy="7210270"/>
            </a:xfrm>
            <a:prstGeom prst="rect">
              <a:avLst/>
            </a:prstGeom>
          </p:spPr>
        </p:pic>
      </p:grpSp>
      <p:grpSp>
        <p:nvGrpSpPr>
          <p:cNvPr id="10" name="Group 10"/>
          <p:cNvGrpSpPr/>
          <p:nvPr/>
        </p:nvGrpSpPr>
        <p:grpSpPr>
          <a:xfrm>
            <a:off x="6874100" y="2038351"/>
            <a:ext cx="2904788" cy="4055777"/>
            <a:chOff x="0" y="0"/>
            <a:chExt cx="5164067" cy="7210270"/>
          </a:xfrm>
        </p:grpSpPr>
        <p:pic>
          <p:nvPicPr>
            <p:cNvPr id="11" name="Picture 11"/>
            <p:cNvPicPr>
              <a:picLocks noChangeAspect="1"/>
            </p:cNvPicPr>
            <p:nvPr/>
          </p:nvPicPr>
          <p:blipFill>
            <a:blip r:embed="rId5"/>
            <a:srcRect t="3458" b="3458"/>
            <a:stretch>
              <a:fillRect/>
            </a:stretch>
          </p:blipFill>
          <p:spPr>
            <a:xfrm>
              <a:off x="0" y="0"/>
              <a:ext cx="5164067" cy="7210270"/>
            </a:xfrm>
            <a:prstGeom prst="rect">
              <a:avLst/>
            </a:prstGeom>
          </p:spPr>
        </p:pic>
      </p:grpSp>
      <p:grpSp>
        <p:nvGrpSpPr>
          <p:cNvPr id="12" name="Group 12"/>
          <p:cNvGrpSpPr/>
          <p:nvPr/>
        </p:nvGrpSpPr>
        <p:grpSpPr>
          <a:xfrm>
            <a:off x="9963487" y="2038351"/>
            <a:ext cx="2904788" cy="4055777"/>
            <a:chOff x="0" y="0"/>
            <a:chExt cx="5164067" cy="7210270"/>
          </a:xfrm>
        </p:grpSpPr>
        <p:pic>
          <p:nvPicPr>
            <p:cNvPr id="13" name="Picture 13"/>
            <p:cNvPicPr>
              <a:picLocks noChangeAspect="1"/>
            </p:cNvPicPr>
            <p:nvPr/>
          </p:nvPicPr>
          <p:blipFill>
            <a:blip r:embed="rId6"/>
            <a:srcRect l="20414" r="25869"/>
            <a:stretch>
              <a:fillRect/>
            </a:stretch>
          </p:blipFill>
          <p:spPr>
            <a:xfrm>
              <a:off x="0" y="0"/>
              <a:ext cx="5164067" cy="7210270"/>
            </a:xfrm>
            <a:prstGeom prst="rect">
              <a:avLst/>
            </a:prstGeom>
          </p:spPr>
        </p:pic>
      </p:grpSp>
      <p:sp>
        <p:nvSpPr>
          <p:cNvPr id="14" name="TextBox 14"/>
          <p:cNvSpPr txBox="1"/>
          <p:nvPr/>
        </p:nvSpPr>
        <p:spPr>
          <a:xfrm>
            <a:off x="695325" y="536257"/>
            <a:ext cx="6974558" cy="492443"/>
          </a:xfrm>
          <a:prstGeom prst="rect">
            <a:avLst/>
          </a:prstGeom>
        </p:spPr>
        <p:txBody>
          <a:bodyPr wrap="square" lIns="0" tIns="0" rIns="0" bIns="0" rtlCol="0" anchor="t">
            <a:spAutoFit/>
          </a:bodyPr>
          <a:lstStyle/>
          <a:p>
            <a:r>
              <a:rPr lang="en-US" sz="3200" b="1" dirty="0">
                <a:solidFill>
                  <a:schemeClr val="tx1">
                    <a:lumMod val="75000"/>
                    <a:lumOff val="25000"/>
                  </a:schemeClr>
                </a:solidFill>
                <a:latin typeface="Poppins"/>
              </a:rPr>
              <a:t>Topics  </a:t>
            </a:r>
          </a:p>
        </p:txBody>
      </p:sp>
      <p:grpSp>
        <p:nvGrpSpPr>
          <p:cNvPr id="15" name="Group 15"/>
          <p:cNvGrpSpPr/>
          <p:nvPr/>
        </p:nvGrpSpPr>
        <p:grpSpPr>
          <a:xfrm>
            <a:off x="695325" y="5357624"/>
            <a:ext cx="771525" cy="771525"/>
            <a:chOff x="0" y="0"/>
            <a:chExt cx="1913890" cy="1913890"/>
          </a:xfrm>
        </p:grpSpPr>
        <p:sp>
          <p:nvSpPr>
            <p:cNvPr id="16" name="Freeform 16"/>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0A3D8"/>
            </a:solidFill>
          </p:spPr>
          <p:txBody>
            <a:bodyPr/>
            <a:lstStyle/>
            <a:p>
              <a:endParaRPr lang="en-US" sz="1350"/>
            </a:p>
          </p:txBody>
        </p:sp>
      </p:grpSp>
      <p:grpSp>
        <p:nvGrpSpPr>
          <p:cNvPr id="17" name="Group 17"/>
          <p:cNvGrpSpPr/>
          <p:nvPr/>
        </p:nvGrpSpPr>
        <p:grpSpPr>
          <a:xfrm>
            <a:off x="3784712" y="5357624"/>
            <a:ext cx="771525" cy="771525"/>
            <a:chOff x="0" y="0"/>
            <a:chExt cx="1913890" cy="1913890"/>
          </a:xfrm>
        </p:grpSpPr>
        <p:sp>
          <p:nvSpPr>
            <p:cNvPr id="18" name="Freeform 18"/>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0A3D8"/>
            </a:solidFill>
          </p:spPr>
          <p:txBody>
            <a:bodyPr/>
            <a:lstStyle/>
            <a:p>
              <a:endParaRPr lang="en-US" sz="1350"/>
            </a:p>
          </p:txBody>
        </p:sp>
      </p:grpSp>
      <p:grpSp>
        <p:nvGrpSpPr>
          <p:cNvPr id="19" name="Group 19"/>
          <p:cNvGrpSpPr/>
          <p:nvPr/>
        </p:nvGrpSpPr>
        <p:grpSpPr>
          <a:xfrm>
            <a:off x="6874100" y="5357624"/>
            <a:ext cx="771525" cy="771525"/>
            <a:chOff x="0" y="0"/>
            <a:chExt cx="1913890" cy="1913890"/>
          </a:xfrm>
        </p:grpSpPr>
        <p:sp>
          <p:nvSpPr>
            <p:cNvPr id="20" name="Freeform 20"/>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0A3D8"/>
            </a:solidFill>
          </p:spPr>
          <p:txBody>
            <a:bodyPr/>
            <a:lstStyle/>
            <a:p>
              <a:endParaRPr lang="en-US" sz="1350"/>
            </a:p>
          </p:txBody>
        </p:sp>
      </p:grpSp>
      <p:grpSp>
        <p:nvGrpSpPr>
          <p:cNvPr id="21" name="Group 21"/>
          <p:cNvGrpSpPr/>
          <p:nvPr/>
        </p:nvGrpSpPr>
        <p:grpSpPr>
          <a:xfrm>
            <a:off x="9963487" y="5357624"/>
            <a:ext cx="771525" cy="771525"/>
            <a:chOff x="0" y="0"/>
            <a:chExt cx="1913890" cy="1913890"/>
          </a:xfrm>
        </p:grpSpPr>
        <p:sp>
          <p:nvSpPr>
            <p:cNvPr id="22" name="Freeform 22"/>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0A3D8"/>
            </a:solidFill>
          </p:spPr>
          <p:txBody>
            <a:bodyPr/>
            <a:lstStyle/>
            <a:p>
              <a:endParaRPr lang="en-US" sz="1350"/>
            </a:p>
          </p:txBody>
        </p:sp>
      </p:grpSp>
      <p:sp>
        <p:nvSpPr>
          <p:cNvPr id="23" name="TextBox 23"/>
          <p:cNvSpPr txBox="1"/>
          <p:nvPr/>
        </p:nvSpPr>
        <p:spPr>
          <a:xfrm>
            <a:off x="695325" y="5496451"/>
            <a:ext cx="771525" cy="448841"/>
          </a:xfrm>
          <a:prstGeom prst="rect">
            <a:avLst/>
          </a:prstGeom>
        </p:spPr>
        <p:txBody>
          <a:bodyPr wrap="square" lIns="0" tIns="0" rIns="0" bIns="0" rtlCol="0" anchor="t">
            <a:spAutoFit/>
          </a:bodyPr>
          <a:lstStyle/>
          <a:p>
            <a:pPr algn="ctr">
              <a:lnSpc>
                <a:spcPts val="3479"/>
              </a:lnSpc>
            </a:pPr>
            <a:r>
              <a:rPr lang="en-US" sz="2999" dirty="0">
                <a:solidFill>
                  <a:srgbClr val="F6F9FF"/>
                </a:solidFill>
                <a:latin typeface="Poppins Bold"/>
              </a:rPr>
              <a:t>01</a:t>
            </a:r>
          </a:p>
        </p:txBody>
      </p:sp>
      <p:sp>
        <p:nvSpPr>
          <p:cNvPr id="24" name="TextBox 24"/>
          <p:cNvSpPr txBox="1"/>
          <p:nvPr/>
        </p:nvSpPr>
        <p:spPr>
          <a:xfrm>
            <a:off x="3784712" y="5496451"/>
            <a:ext cx="771525" cy="448841"/>
          </a:xfrm>
          <a:prstGeom prst="rect">
            <a:avLst/>
          </a:prstGeom>
        </p:spPr>
        <p:txBody>
          <a:bodyPr wrap="square" lIns="0" tIns="0" rIns="0" bIns="0" rtlCol="0" anchor="t">
            <a:spAutoFit/>
          </a:bodyPr>
          <a:lstStyle/>
          <a:p>
            <a:pPr algn="ctr">
              <a:lnSpc>
                <a:spcPts val="3479"/>
              </a:lnSpc>
            </a:pPr>
            <a:r>
              <a:rPr lang="en-US" sz="2999">
                <a:solidFill>
                  <a:srgbClr val="F6F9FF"/>
                </a:solidFill>
                <a:latin typeface="Poppins Bold"/>
              </a:rPr>
              <a:t>02</a:t>
            </a:r>
          </a:p>
        </p:txBody>
      </p:sp>
      <p:sp>
        <p:nvSpPr>
          <p:cNvPr id="25" name="TextBox 25"/>
          <p:cNvSpPr txBox="1"/>
          <p:nvPr/>
        </p:nvSpPr>
        <p:spPr>
          <a:xfrm>
            <a:off x="6874100" y="5496451"/>
            <a:ext cx="771525" cy="448841"/>
          </a:xfrm>
          <a:prstGeom prst="rect">
            <a:avLst/>
          </a:prstGeom>
        </p:spPr>
        <p:txBody>
          <a:bodyPr wrap="square" lIns="0" tIns="0" rIns="0" bIns="0" rtlCol="0" anchor="t">
            <a:spAutoFit/>
          </a:bodyPr>
          <a:lstStyle/>
          <a:p>
            <a:pPr algn="ctr">
              <a:lnSpc>
                <a:spcPts val="3479"/>
              </a:lnSpc>
            </a:pPr>
            <a:r>
              <a:rPr lang="en-US" sz="2999">
                <a:solidFill>
                  <a:srgbClr val="F6F9FF"/>
                </a:solidFill>
                <a:latin typeface="Poppins Bold"/>
              </a:rPr>
              <a:t>03</a:t>
            </a:r>
          </a:p>
        </p:txBody>
      </p:sp>
      <p:sp>
        <p:nvSpPr>
          <p:cNvPr id="26" name="TextBox 26"/>
          <p:cNvSpPr txBox="1"/>
          <p:nvPr/>
        </p:nvSpPr>
        <p:spPr>
          <a:xfrm>
            <a:off x="9963487" y="5496451"/>
            <a:ext cx="771525" cy="448841"/>
          </a:xfrm>
          <a:prstGeom prst="rect">
            <a:avLst/>
          </a:prstGeom>
        </p:spPr>
        <p:txBody>
          <a:bodyPr wrap="square" lIns="0" tIns="0" rIns="0" bIns="0" rtlCol="0" anchor="t">
            <a:spAutoFit/>
          </a:bodyPr>
          <a:lstStyle/>
          <a:p>
            <a:pPr algn="ctr">
              <a:lnSpc>
                <a:spcPts val="3479"/>
              </a:lnSpc>
            </a:pPr>
            <a:r>
              <a:rPr lang="en-US" sz="2999">
                <a:solidFill>
                  <a:srgbClr val="F6F9FF"/>
                </a:solidFill>
                <a:latin typeface="Poppins Bold"/>
              </a:rPr>
              <a:t>04</a:t>
            </a:r>
          </a:p>
        </p:txBody>
      </p:sp>
      <p:grpSp>
        <p:nvGrpSpPr>
          <p:cNvPr id="27" name="Group 27"/>
          <p:cNvGrpSpPr>
            <a:grpSpLocks noGrp="1" noUngrp="1" noRot="1" noMove="1" noResize="1"/>
          </p:cNvGrpSpPr>
          <p:nvPr/>
        </p:nvGrpSpPr>
        <p:grpSpPr>
          <a:xfrm>
            <a:off x="12944475" y="5800725"/>
            <a:ext cx="771525" cy="771525"/>
            <a:chOff x="0" y="0"/>
            <a:chExt cx="444727" cy="347980"/>
          </a:xfrm>
        </p:grpSpPr>
        <p:sp>
          <p:nvSpPr>
            <p:cNvPr id="28" name="Freeform 28"/>
            <p:cNvSpPr>
              <a:spLocks noGrp="1" noRot="1" noMove="1" noResize="1" noEditPoints="1" noAdjustHandles="1" noChangeArrowheads="1" noChangeShapeType="1"/>
            </p:cNvSpPr>
            <p:nvPr/>
          </p:nvSpPr>
          <p:spPr>
            <a:xfrm>
              <a:off x="0" y="0"/>
              <a:ext cx="444727" cy="347980"/>
            </a:xfrm>
            <a:custGeom>
              <a:avLst/>
              <a:gdLst/>
              <a:ahLst/>
              <a:cxnLst/>
              <a:rect l="l" t="t" r="r" b="b"/>
              <a:pathLst>
                <a:path w="444727" h="347980">
                  <a:moveTo>
                    <a:pt x="0" y="0"/>
                  </a:moveTo>
                  <a:lnTo>
                    <a:pt x="444727" y="0"/>
                  </a:lnTo>
                  <a:lnTo>
                    <a:pt x="444727" y="347980"/>
                  </a:lnTo>
                  <a:lnTo>
                    <a:pt x="0" y="347980"/>
                  </a:lnTo>
                  <a:close/>
                </a:path>
              </a:pathLst>
            </a:custGeom>
            <a:solidFill>
              <a:srgbClr val="F6C05F"/>
            </a:solidFill>
          </p:spPr>
          <p:txBody>
            <a:bodyPr/>
            <a:lstStyle/>
            <a:p>
              <a:endParaRPr lang="en-US" sz="1350"/>
            </a:p>
          </p:txBody>
        </p:sp>
      </p:grpSp>
      <p:sp>
        <p:nvSpPr>
          <p:cNvPr id="29" name="TextBox 29"/>
          <p:cNvSpPr txBox="1"/>
          <p:nvPr/>
        </p:nvSpPr>
        <p:spPr>
          <a:xfrm>
            <a:off x="731912" y="6208534"/>
            <a:ext cx="2868201" cy="1943609"/>
          </a:xfrm>
          <a:prstGeom prst="rect">
            <a:avLst/>
          </a:prstGeom>
          <a:solidFill>
            <a:srgbClr val="58B947"/>
          </a:solidFill>
        </p:spPr>
        <p:txBody>
          <a:bodyPr wrap="square" lIns="0" tIns="0" rIns="0" bIns="0" rtlCol="0" anchor="t">
            <a:spAutoFit/>
          </a:bodyPr>
          <a:lstStyle/>
          <a:p>
            <a:pPr algn="ctr"/>
            <a:endParaRPr lang="en-US" dirty="0">
              <a:solidFill>
                <a:srgbClr val="F6F9FF"/>
              </a:solidFill>
              <a:latin typeface="Poppins Bold"/>
            </a:endParaRPr>
          </a:p>
          <a:p>
            <a:pPr algn="ctr"/>
            <a:r>
              <a:rPr lang="en-US" dirty="0">
                <a:solidFill>
                  <a:srgbClr val="F6F9FF"/>
                </a:solidFill>
                <a:latin typeface="Poppins Bold"/>
              </a:rPr>
              <a:t>Overview of: </a:t>
            </a:r>
          </a:p>
          <a:p>
            <a:pPr algn="ctr"/>
            <a:r>
              <a:rPr lang="en-US" dirty="0">
                <a:solidFill>
                  <a:srgbClr val="F6F9FF"/>
                </a:solidFill>
                <a:latin typeface="Poppins Bold"/>
              </a:rPr>
              <a:t>Chesapeake Bay Trust &amp; the Community Stormwater Solutions grant program</a:t>
            </a:r>
          </a:p>
          <a:p>
            <a:endParaRPr lang="en-US" sz="1830" dirty="0">
              <a:solidFill>
                <a:srgbClr val="F6F9FF"/>
              </a:solidFill>
              <a:latin typeface="Poppins Bold"/>
            </a:endParaRPr>
          </a:p>
        </p:txBody>
      </p:sp>
      <p:sp>
        <p:nvSpPr>
          <p:cNvPr id="31" name="TextBox 31"/>
          <p:cNvSpPr txBox="1"/>
          <p:nvPr/>
        </p:nvSpPr>
        <p:spPr>
          <a:xfrm>
            <a:off x="3821300" y="6208534"/>
            <a:ext cx="2868201" cy="1952842"/>
          </a:xfrm>
          <a:prstGeom prst="rect">
            <a:avLst/>
          </a:prstGeom>
          <a:solidFill>
            <a:srgbClr val="58B947"/>
          </a:solidFill>
          <a:ln>
            <a:solidFill>
              <a:srgbClr val="58B947"/>
            </a:solidFill>
          </a:ln>
        </p:spPr>
        <p:txBody>
          <a:bodyPr wrap="square" lIns="0" tIns="0" rIns="0" bIns="0" rtlCol="0" anchor="t">
            <a:spAutoFit/>
          </a:bodyPr>
          <a:lstStyle/>
          <a:p>
            <a:pPr algn="ctr"/>
            <a:endParaRPr lang="en-US" dirty="0">
              <a:solidFill>
                <a:srgbClr val="F6F9FF"/>
              </a:solidFill>
              <a:latin typeface="Poppins Bold"/>
            </a:endParaRPr>
          </a:p>
          <a:p>
            <a:pPr algn="ctr"/>
            <a:r>
              <a:rPr lang="en-US" dirty="0">
                <a:solidFill>
                  <a:srgbClr val="F6F9FF"/>
                </a:solidFill>
                <a:latin typeface="Poppins Bold"/>
              </a:rPr>
              <a:t>Grant program Project Areas  and past project examples</a:t>
            </a:r>
            <a:endParaRPr lang="en-US" sz="1830" dirty="0">
              <a:solidFill>
                <a:srgbClr val="F6F9FF"/>
              </a:solidFill>
              <a:latin typeface="Poppins Bold"/>
            </a:endParaRPr>
          </a:p>
          <a:p>
            <a:endParaRPr lang="en-US" sz="1830" dirty="0">
              <a:solidFill>
                <a:srgbClr val="F6F9FF"/>
              </a:solidFill>
              <a:latin typeface="Poppins Bold"/>
            </a:endParaRPr>
          </a:p>
          <a:p>
            <a:endParaRPr lang="en-US" sz="1830" dirty="0">
              <a:solidFill>
                <a:srgbClr val="F6F9FF"/>
              </a:solidFill>
              <a:latin typeface="Poppins Bold"/>
            </a:endParaRPr>
          </a:p>
          <a:p>
            <a:endParaRPr lang="en-US" sz="1830" dirty="0">
              <a:solidFill>
                <a:srgbClr val="F6F9FF"/>
              </a:solidFill>
              <a:latin typeface="Poppins Bold"/>
            </a:endParaRPr>
          </a:p>
        </p:txBody>
      </p:sp>
      <p:sp>
        <p:nvSpPr>
          <p:cNvPr id="33" name="TextBox 33"/>
          <p:cNvSpPr txBox="1"/>
          <p:nvPr/>
        </p:nvSpPr>
        <p:spPr>
          <a:xfrm>
            <a:off x="6947543" y="6208534"/>
            <a:ext cx="2868201" cy="1952458"/>
          </a:xfrm>
          <a:prstGeom prst="rect">
            <a:avLst/>
          </a:prstGeom>
          <a:solidFill>
            <a:srgbClr val="58B947"/>
          </a:solidFill>
          <a:ln>
            <a:solidFill>
              <a:srgbClr val="58B947"/>
            </a:solidFill>
          </a:ln>
        </p:spPr>
        <p:txBody>
          <a:bodyPr wrap="square" lIns="0" tIns="0" rIns="0" bIns="0" rtlCol="0" anchor="t">
            <a:spAutoFit/>
          </a:bodyPr>
          <a:lstStyle/>
          <a:p>
            <a:pPr algn="ctr"/>
            <a:endParaRPr lang="en-US" dirty="0">
              <a:solidFill>
                <a:srgbClr val="F6F9FF"/>
              </a:solidFill>
              <a:latin typeface="Poppins Bold"/>
            </a:endParaRPr>
          </a:p>
          <a:p>
            <a:pPr algn="ctr"/>
            <a:r>
              <a:rPr lang="en-US" dirty="0">
                <a:solidFill>
                  <a:srgbClr val="F6F9FF"/>
                </a:solidFill>
                <a:latin typeface="Poppins Bold"/>
              </a:rPr>
              <a:t>Application process, budget planning and spreadsheet</a:t>
            </a:r>
            <a:endParaRPr lang="en-US" sz="1829" dirty="0">
              <a:solidFill>
                <a:srgbClr val="F6F9FF"/>
              </a:solidFill>
              <a:latin typeface="Poppins Bold"/>
            </a:endParaRPr>
          </a:p>
          <a:p>
            <a:endParaRPr lang="en-US" sz="1829" dirty="0">
              <a:solidFill>
                <a:srgbClr val="F6F9FF"/>
              </a:solidFill>
              <a:latin typeface="Poppins Bold"/>
            </a:endParaRPr>
          </a:p>
          <a:p>
            <a:endParaRPr lang="en-US" sz="1829" dirty="0">
              <a:solidFill>
                <a:srgbClr val="F6F9FF"/>
              </a:solidFill>
              <a:latin typeface="Poppins Bold"/>
            </a:endParaRPr>
          </a:p>
          <a:p>
            <a:endParaRPr lang="en-US" sz="1829" dirty="0">
              <a:solidFill>
                <a:srgbClr val="F6F9FF"/>
              </a:solidFill>
              <a:latin typeface="Poppins Bold"/>
            </a:endParaRPr>
          </a:p>
        </p:txBody>
      </p:sp>
      <p:sp>
        <p:nvSpPr>
          <p:cNvPr id="35" name="TextBox 35"/>
          <p:cNvSpPr txBox="1"/>
          <p:nvPr/>
        </p:nvSpPr>
        <p:spPr>
          <a:xfrm>
            <a:off x="10000074" y="6208534"/>
            <a:ext cx="2868201" cy="1965923"/>
          </a:xfrm>
          <a:prstGeom prst="rect">
            <a:avLst/>
          </a:prstGeom>
          <a:solidFill>
            <a:srgbClr val="58B947"/>
          </a:solidFill>
          <a:ln>
            <a:solidFill>
              <a:srgbClr val="58B947"/>
            </a:solidFill>
          </a:ln>
        </p:spPr>
        <p:txBody>
          <a:bodyPr wrap="square" lIns="0" tIns="0" rIns="0" bIns="0" rtlCol="0" anchor="t">
            <a:spAutoFit/>
          </a:bodyPr>
          <a:lstStyle/>
          <a:p>
            <a:pPr algn="ctr"/>
            <a:endParaRPr lang="en-US" dirty="0">
              <a:solidFill>
                <a:srgbClr val="F6F9FF"/>
              </a:solidFill>
              <a:latin typeface="Poppins Bold"/>
            </a:endParaRPr>
          </a:p>
          <a:p>
            <a:pPr algn="ctr"/>
            <a:r>
              <a:rPr lang="en-US" sz="1829" dirty="0">
                <a:solidFill>
                  <a:srgbClr val="F6F9FF"/>
                </a:solidFill>
                <a:latin typeface="Poppins Bold"/>
              </a:rPr>
              <a:t>What happens after applications and available resources</a:t>
            </a:r>
          </a:p>
          <a:p>
            <a:pPr algn="ctr"/>
            <a:endParaRPr lang="en-US" sz="1829" dirty="0">
              <a:solidFill>
                <a:srgbClr val="F6F9FF"/>
              </a:solidFill>
              <a:latin typeface="Poppins Bold"/>
            </a:endParaRPr>
          </a:p>
          <a:p>
            <a:endParaRPr lang="en-US" sz="1829" dirty="0">
              <a:solidFill>
                <a:srgbClr val="F6F9FF"/>
              </a:solidFill>
              <a:latin typeface="Poppins Bold"/>
            </a:endParaRPr>
          </a:p>
          <a:p>
            <a:endParaRPr lang="en-US" sz="1829" dirty="0">
              <a:solidFill>
                <a:srgbClr val="F6F9FF"/>
              </a:solidFill>
              <a:latin typeface="Poppins Bo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B574A7C0-83E8-E2A6-C96D-9A91B5D3357D}"/>
              </a:ext>
            </a:extLst>
          </p:cNvPr>
          <p:cNvSpPr>
            <a:spLocks noGrp="1" noRot="1" noMove="1" noResize="1" noEditPoints="1" noAdjustHandles="1" noChangeArrowheads="1" noChangeShapeType="1"/>
          </p:cNvSpPr>
          <p:nvPr/>
        </p:nvSpPr>
        <p:spPr>
          <a:xfrm>
            <a:off x="10172700" y="952500"/>
            <a:ext cx="3076992" cy="891546"/>
          </a:xfrm>
          <a:custGeom>
            <a:avLst/>
            <a:gdLst/>
            <a:ahLst/>
            <a:cxnLst/>
            <a:rect l="l" t="t" r="r" b="b"/>
            <a:pathLst>
              <a:path w="9278949" h="2688538">
                <a:moveTo>
                  <a:pt x="0" y="0"/>
                </a:moveTo>
                <a:lnTo>
                  <a:pt x="9278949" y="0"/>
                </a:lnTo>
                <a:lnTo>
                  <a:pt x="9278949" y="2688538"/>
                </a:lnTo>
                <a:lnTo>
                  <a:pt x="0" y="2688538"/>
                </a:lnTo>
                <a:lnTo>
                  <a:pt x="0" y="0"/>
                </a:lnTo>
                <a:close/>
              </a:path>
            </a:pathLst>
          </a:custGeom>
          <a:blipFill>
            <a:blip r:embed="rId3"/>
            <a:stretch>
              <a:fillRect/>
            </a:stretch>
          </a:blipFill>
        </p:spPr>
        <p:txBody>
          <a:bodyPr/>
          <a:lstStyle/>
          <a:p>
            <a:endParaRPr lang="en-US" sz="1350" dirty="0"/>
          </a:p>
        </p:txBody>
      </p:sp>
      <p:grpSp>
        <p:nvGrpSpPr>
          <p:cNvPr id="14" name="Group 13">
            <a:extLst>
              <a:ext uri="{FF2B5EF4-FFF2-40B4-BE49-F238E27FC236}">
                <a16:creationId xmlns:a16="http://schemas.microsoft.com/office/drawing/2014/main" id="{0670400B-12BA-B36A-3F32-D03C031A4484}"/>
              </a:ext>
            </a:extLst>
          </p:cNvPr>
          <p:cNvGrpSpPr>
            <a:grpSpLocks noGrp="1" noUngrp="1" noRot="1" noMove="1" noResize="1"/>
          </p:cNvGrpSpPr>
          <p:nvPr/>
        </p:nvGrpSpPr>
        <p:grpSpPr>
          <a:xfrm>
            <a:off x="0" y="2064071"/>
            <a:ext cx="13716000" cy="282902"/>
            <a:chOff x="0" y="1746874"/>
            <a:chExt cx="18288000" cy="377202"/>
          </a:xfrm>
        </p:grpSpPr>
        <p:sp>
          <p:nvSpPr>
            <p:cNvPr id="3" name="Rectangle 2">
              <a:extLst>
                <a:ext uri="{FF2B5EF4-FFF2-40B4-BE49-F238E27FC236}">
                  <a16:creationId xmlns:a16="http://schemas.microsoft.com/office/drawing/2014/main" id="{C29FD3ED-662D-E584-6A67-39FC2D29E69B}"/>
                </a:ext>
              </a:extLst>
            </p:cNvPr>
            <p:cNvSpPr>
              <a:spLocks noGrp="1" noRot="1" noMove="1" noResize="1" noEditPoints="1" noAdjustHandles="1" noChangeArrowheads="1" noChangeShapeType="1"/>
            </p:cNvSpPr>
            <p:nvPr/>
          </p:nvSpPr>
          <p:spPr>
            <a:xfrm>
              <a:off x="0" y="1746874"/>
              <a:ext cx="762000" cy="377202"/>
            </a:xfrm>
            <a:prstGeom prst="rect">
              <a:avLst/>
            </a:prstGeom>
            <a:solidFill>
              <a:srgbClr val="00A3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B05F071C-7F39-A6A6-533F-68A11328B5FC}"/>
                </a:ext>
              </a:extLst>
            </p:cNvPr>
            <p:cNvSpPr>
              <a:spLocks noGrp="1" noRot="1" noMove="1" noResize="1" noEditPoints="1" noAdjustHandles="1" noChangeArrowheads="1" noChangeShapeType="1"/>
            </p:cNvSpPr>
            <p:nvPr/>
          </p:nvSpPr>
          <p:spPr>
            <a:xfrm>
              <a:off x="2514600" y="1746874"/>
              <a:ext cx="15773400" cy="377202"/>
            </a:xfrm>
            <a:prstGeom prst="rect">
              <a:avLst/>
            </a:prstGeom>
            <a:solidFill>
              <a:srgbClr val="F6C0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83C73A5B-ADD4-BEA1-2AF1-70FC0DE2C7DF}"/>
                </a:ext>
              </a:extLst>
            </p:cNvPr>
            <p:cNvSpPr>
              <a:spLocks noGrp="1" noRot="1" noMove="1" noResize="1" noEditPoints="1" noAdjustHandles="1" noChangeArrowheads="1" noChangeShapeType="1"/>
            </p:cNvSpPr>
            <p:nvPr/>
          </p:nvSpPr>
          <p:spPr>
            <a:xfrm>
              <a:off x="838200" y="1746874"/>
              <a:ext cx="762000" cy="377202"/>
            </a:xfrm>
            <a:prstGeom prst="rect">
              <a:avLst/>
            </a:prstGeom>
            <a:solidFill>
              <a:srgbClr val="0067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67A6"/>
                </a:solidFill>
              </a:endParaRPr>
            </a:p>
          </p:txBody>
        </p:sp>
        <p:sp>
          <p:nvSpPr>
            <p:cNvPr id="13" name="Rectangle 12">
              <a:extLst>
                <a:ext uri="{FF2B5EF4-FFF2-40B4-BE49-F238E27FC236}">
                  <a16:creationId xmlns:a16="http://schemas.microsoft.com/office/drawing/2014/main" id="{822E4816-0FB6-E12B-BA21-0E5A49EE2EF6}"/>
                </a:ext>
              </a:extLst>
            </p:cNvPr>
            <p:cNvSpPr>
              <a:spLocks noGrp="1" noRot="1" noMove="1" noResize="1" noEditPoints="1" noAdjustHandles="1" noChangeArrowheads="1" noChangeShapeType="1"/>
            </p:cNvSpPr>
            <p:nvPr/>
          </p:nvSpPr>
          <p:spPr>
            <a:xfrm>
              <a:off x="1676400" y="1746874"/>
              <a:ext cx="762000" cy="377202"/>
            </a:xfrm>
            <a:prstGeom prst="rect">
              <a:avLst/>
            </a:prstGeom>
            <a:solidFill>
              <a:srgbClr val="58B9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6" name="TextBox 12">
            <a:extLst>
              <a:ext uri="{FF2B5EF4-FFF2-40B4-BE49-F238E27FC236}">
                <a16:creationId xmlns:a16="http://schemas.microsoft.com/office/drawing/2014/main" id="{9EC460A3-0A3D-613F-588C-E009D29A1803}"/>
              </a:ext>
            </a:extLst>
          </p:cNvPr>
          <p:cNvSpPr txBox="1"/>
          <p:nvPr/>
        </p:nvSpPr>
        <p:spPr>
          <a:xfrm>
            <a:off x="381000" y="292269"/>
            <a:ext cx="5431871" cy="507831"/>
          </a:xfrm>
          <a:prstGeom prst="rect">
            <a:avLst/>
          </a:prstGeom>
        </p:spPr>
        <p:txBody>
          <a:bodyPr lIns="0" tIns="0" rIns="0" bIns="0" rtlCol="0" anchor="t">
            <a:spAutoFit/>
          </a:bodyPr>
          <a:lstStyle/>
          <a:p>
            <a:r>
              <a:rPr lang="en-US" sz="3300" dirty="0">
                <a:solidFill>
                  <a:srgbClr val="404040"/>
                </a:solidFill>
                <a:latin typeface="Poppins Bold"/>
              </a:rPr>
              <a:t>On line application form</a:t>
            </a:r>
          </a:p>
        </p:txBody>
      </p:sp>
      <p:sp>
        <p:nvSpPr>
          <p:cNvPr id="7" name="Content Placeholder 2">
            <a:extLst>
              <a:ext uri="{FF2B5EF4-FFF2-40B4-BE49-F238E27FC236}">
                <a16:creationId xmlns:a16="http://schemas.microsoft.com/office/drawing/2014/main" id="{0592B423-EABE-3757-6956-83A2F7C716E5}"/>
              </a:ext>
            </a:extLst>
          </p:cNvPr>
          <p:cNvSpPr txBox="1">
            <a:spLocks/>
          </p:cNvSpPr>
          <p:nvPr/>
        </p:nvSpPr>
        <p:spPr>
          <a:xfrm>
            <a:off x="1143971" y="2566998"/>
            <a:ext cx="11216640" cy="6047232"/>
          </a:xfrm>
          <a:prstGeom prst="rect">
            <a:avLst/>
          </a:prstGeom>
        </p:spPr>
        <p:txBody>
          <a:bodyPr>
            <a:normAutofit lnSpcReduction="10000"/>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spcAft>
                <a:spcPts val="1280"/>
              </a:spcAft>
              <a:buFont typeface="Arial" pitchFamily="34" charset="0"/>
              <a:buNone/>
            </a:pPr>
            <a:r>
              <a:rPr lang="en-US" dirty="0">
                <a:solidFill>
                  <a:srgbClr val="404040"/>
                </a:solidFill>
                <a:latin typeface="Poppins Bold"/>
              </a:rPr>
              <a:t>Four main components:</a:t>
            </a:r>
          </a:p>
          <a:p>
            <a:pPr marL="0" indent="0">
              <a:spcAft>
                <a:spcPts val="1280"/>
              </a:spcAft>
              <a:buFont typeface="Arial" pitchFamily="34" charset="0"/>
              <a:buNone/>
            </a:pPr>
            <a:endParaRPr lang="en-US" sz="1100" dirty="0">
              <a:solidFill>
                <a:srgbClr val="404040"/>
              </a:solidFill>
              <a:latin typeface="Poppins Bold"/>
            </a:endParaRPr>
          </a:p>
          <a:p>
            <a:pPr marL="650230" indent="-650230">
              <a:spcAft>
                <a:spcPts val="1280"/>
              </a:spcAft>
              <a:buFont typeface="+mj-lt"/>
              <a:buAutoNum type="arabicPeriod"/>
            </a:pPr>
            <a:r>
              <a:rPr lang="en-US" sz="2000" dirty="0">
                <a:latin typeface="Poppins" panose="00000500000000000000" pitchFamily="2" charset="0"/>
                <a:cs typeface="Poppins" panose="00000500000000000000" pitchFamily="2" charset="0"/>
              </a:rPr>
              <a:t>Online application fields</a:t>
            </a:r>
          </a:p>
          <a:p>
            <a:pPr marL="650230" indent="-650230">
              <a:spcAft>
                <a:spcPts val="1280"/>
              </a:spcAft>
              <a:buFont typeface="+mj-lt"/>
              <a:buAutoNum type="arabicPeriod"/>
            </a:pPr>
            <a:r>
              <a:rPr lang="en-US" sz="2000" dirty="0">
                <a:latin typeface="Poppins" panose="00000500000000000000" pitchFamily="2" charset="0"/>
                <a:cs typeface="Poppins" panose="00000500000000000000" pitchFamily="2" charset="0"/>
              </a:rPr>
              <a:t>Narrative – copy and paste narrative questions</a:t>
            </a:r>
          </a:p>
          <a:p>
            <a:pPr marL="520184" indent="-650230">
              <a:spcAft>
                <a:spcPts val="1280"/>
              </a:spcAft>
              <a:buFont typeface="+mj-lt"/>
              <a:buAutoNum type="arabicPeriod"/>
            </a:pPr>
            <a:r>
              <a:rPr lang="en-US" sz="2000" dirty="0">
                <a:latin typeface="Poppins" panose="00000500000000000000" pitchFamily="2" charset="0"/>
                <a:cs typeface="Poppins" panose="00000500000000000000" pitchFamily="2" charset="0"/>
              </a:rPr>
              <a:t>Budget</a:t>
            </a:r>
          </a:p>
          <a:p>
            <a:pPr lvl="3"/>
            <a:r>
              <a:rPr lang="en-US" sz="2000" dirty="0">
                <a:latin typeface="Poppins" panose="00000500000000000000" pitchFamily="2" charset="0"/>
                <a:cs typeface="Poppins" panose="00000500000000000000" pitchFamily="2" charset="0"/>
              </a:rPr>
              <a:t>Upload a copy of your proposed budget using the Trust’s Financial Management Spreadsheet (FMS). Download the template from our website at </a:t>
            </a:r>
            <a:r>
              <a:rPr lang="en-US" sz="2000" dirty="0">
                <a:latin typeface="Poppins" panose="00000500000000000000" pitchFamily="2" charset="0"/>
                <a:cs typeface="Poppins" panose="00000500000000000000" pitchFamily="2" charset="0"/>
                <a:hlinkClick r:id="rId4"/>
              </a:rPr>
              <a:t>https://cbtrust.org/forms-policies/</a:t>
            </a:r>
            <a:r>
              <a:rPr lang="en-US" sz="2000" dirty="0">
                <a:latin typeface="Poppins" panose="00000500000000000000" pitchFamily="2" charset="0"/>
                <a:cs typeface="Poppins" panose="00000500000000000000" pitchFamily="2" charset="0"/>
              </a:rPr>
              <a:t> and fill out the “Application Budget” worksheet. Refer to the “Budget Instructions” of the RFA. </a:t>
            </a:r>
          </a:p>
          <a:p>
            <a:pPr lvl="3"/>
            <a:r>
              <a:rPr lang="en-US" sz="2000" dirty="0">
                <a:latin typeface="Poppins" panose="00000500000000000000" pitchFamily="2" charset="0"/>
                <a:cs typeface="Poppins" panose="00000500000000000000" pitchFamily="2" charset="0"/>
              </a:rPr>
              <a:t>Additional budget justification</a:t>
            </a:r>
          </a:p>
          <a:p>
            <a:pPr marL="650230" indent="-650230">
              <a:spcAft>
                <a:spcPts val="1280"/>
              </a:spcAft>
              <a:buFont typeface="+mj-lt"/>
              <a:buAutoNum type="arabicPeriod"/>
            </a:pPr>
            <a:r>
              <a:rPr lang="en-US" sz="2000" dirty="0">
                <a:latin typeface="Poppins" panose="00000500000000000000" pitchFamily="2" charset="0"/>
                <a:cs typeface="Poppins" panose="00000500000000000000" pitchFamily="2" charset="0"/>
              </a:rPr>
              <a:t>Supporting Documents</a:t>
            </a:r>
          </a:p>
          <a:p>
            <a:pPr lvl="3"/>
            <a:r>
              <a:rPr lang="en-US" sz="2000" dirty="0">
                <a:latin typeface="Poppins" panose="00000500000000000000" pitchFamily="2" charset="0"/>
                <a:cs typeface="Poppins" panose="00000500000000000000" pitchFamily="2" charset="0"/>
              </a:rPr>
              <a:t>Letters of Commitment. To better understand the Trust’s definition of letter of commitment, visit our Forms and Policies webpage at </a:t>
            </a:r>
            <a:r>
              <a:rPr lang="en-US" sz="2000" dirty="0">
                <a:latin typeface="Poppins" panose="00000500000000000000" pitchFamily="2" charset="0"/>
                <a:cs typeface="Poppins" panose="00000500000000000000" pitchFamily="2" charset="0"/>
                <a:hlinkClick r:id="rId4"/>
              </a:rPr>
              <a:t>https://cbtrust.org/forms-policies/</a:t>
            </a:r>
            <a:r>
              <a:rPr lang="en-US" sz="2000" dirty="0">
                <a:latin typeface="Poppins" panose="00000500000000000000" pitchFamily="2" charset="0"/>
                <a:cs typeface="Poppins" panose="00000500000000000000" pitchFamily="2" charset="0"/>
              </a:rPr>
              <a:t>. </a:t>
            </a:r>
          </a:p>
          <a:p>
            <a:pPr lvl="3">
              <a:spcAft>
                <a:spcPts val="1280"/>
              </a:spcAft>
            </a:pPr>
            <a:r>
              <a:rPr lang="en-US" sz="2000" dirty="0">
                <a:latin typeface="Poppins" panose="00000500000000000000" pitchFamily="2" charset="0"/>
                <a:cs typeface="Poppins" panose="00000500000000000000" pitchFamily="2" charset="0"/>
              </a:rPr>
              <a:t>Photos, concept plans, and other supporting documents.</a:t>
            </a:r>
          </a:p>
          <a:p>
            <a:pPr marL="650230" indent="-650230">
              <a:spcAft>
                <a:spcPts val="1280"/>
              </a:spcAft>
              <a:buFont typeface="+mj-lt"/>
              <a:buAutoNum type="arabicPeriod"/>
            </a:pPr>
            <a:endParaRPr lang="en-US" sz="2000" dirty="0">
              <a:latin typeface="Poppins" panose="00000500000000000000" pitchFamily="2" charset="0"/>
              <a:cs typeface="Poppins" panose="00000500000000000000" pitchFamily="2" charset="0"/>
            </a:endParaRPr>
          </a:p>
        </p:txBody>
      </p:sp>
      <p:pic>
        <p:nvPicPr>
          <p:cNvPr id="4" name="Picture 3" descr="DOEE-LOGO-FINAL-HORIZONTAL-W-GOV | Government Alliance on ...">
            <a:extLst>
              <a:ext uri="{FF2B5EF4-FFF2-40B4-BE49-F238E27FC236}">
                <a16:creationId xmlns:a16="http://schemas.microsoft.com/office/drawing/2014/main" id="{5307569C-4AEA-A0DE-3EEE-433E69DE058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00" y="1104900"/>
            <a:ext cx="2326552" cy="7906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8359D755-8702-9DC2-E7CB-667AFCD7C4A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0" y="1110808"/>
            <a:ext cx="3677281" cy="7158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ext&#10;&#10;Description automatically generated with medium confidence">
            <a:extLst>
              <a:ext uri="{FF2B5EF4-FFF2-40B4-BE49-F238E27FC236}">
                <a16:creationId xmlns:a16="http://schemas.microsoft.com/office/drawing/2014/main" id="{85F48C8E-574E-3BFE-4AEC-4CBA9728EED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4605"/>
          <a:stretch/>
        </p:blipFill>
        <p:spPr>
          <a:xfrm>
            <a:off x="7933784" y="952500"/>
            <a:ext cx="1642465" cy="980103"/>
          </a:xfrm>
          <a:prstGeom prst="rect">
            <a:avLst/>
          </a:prstGeom>
        </p:spPr>
      </p:pic>
    </p:spTree>
    <p:extLst>
      <p:ext uri="{BB962C8B-B14F-4D97-AF65-F5344CB8AC3E}">
        <p14:creationId xmlns:p14="http://schemas.microsoft.com/office/powerpoint/2010/main" val="1633638782"/>
      </p:ext>
    </p:extLst>
  </p:cSld>
  <p:clrMapOvr>
    <a:masterClrMapping/>
  </p:clrMapOvr>
  <mc:AlternateContent xmlns:mc="http://schemas.openxmlformats.org/markup-compatibility/2006" xmlns:p14="http://schemas.microsoft.com/office/powerpoint/2010/main">
    <mc:Choice Requires="p14">
      <p:transition spd="slow" p14:dur="2000" advTm="18991"/>
    </mc:Choice>
    <mc:Fallback xmlns="">
      <p:transition spd="slow" advTm="18991"/>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A6587-F044-422D-E525-35F4E352EB22}"/>
            </a:ext>
          </a:extLst>
        </p:cNvPr>
        <p:cNvGrpSpPr/>
        <p:nvPr/>
      </p:nvGrpSpPr>
      <p:grpSpPr>
        <a:xfrm>
          <a:off x="0" y="0"/>
          <a:ext cx="0" cy="0"/>
          <a:chOff x="0" y="0"/>
          <a:chExt cx="0" cy="0"/>
        </a:xfrm>
      </p:grpSpPr>
      <p:sp>
        <p:nvSpPr>
          <p:cNvPr id="2" name="Freeform 8">
            <a:extLst>
              <a:ext uri="{FF2B5EF4-FFF2-40B4-BE49-F238E27FC236}">
                <a16:creationId xmlns:a16="http://schemas.microsoft.com/office/drawing/2014/main" id="{3E7FCC35-52B1-CFD8-EC64-ABFFBD2789B3}"/>
              </a:ext>
            </a:extLst>
          </p:cNvPr>
          <p:cNvSpPr>
            <a:spLocks noGrp="1" noRot="1" noMove="1" noResize="1" noEditPoints="1" noAdjustHandles="1" noChangeArrowheads="1" noChangeShapeType="1"/>
          </p:cNvSpPr>
          <p:nvPr/>
        </p:nvSpPr>
        <p:spPr>
          <a:xfrm>
            <a:off x="10172700" y="1577327"/>
            <a:ext cx="3076992" cy="891546"/>
          </a:xfrm>
          <a:custGeom>
            <a:avLst/>
            <a:gdLst/>
            <a:ahLst/>
            <a:cxnLst/>
            <a:rect l="l" t="t" r="r" b="b"/>
            <a:pathLst>
              <a:path w="9278949" h="2688538">
                <a:moveTo>
                  <a:pt x="0" y="0"/>
                </a:moveTo>
                <a:lnTo>
                  <a:pt x="9278949" y="0"/>
                </a:lnTo>
                <a:lnTo>
                  <a:pt x="9278949" y="2688538"/>
                </a:lnTo>
                <a:lnTo>
                  <a:pt x="0" y="2688538"/>
                </a:lnTo>
                <a:lnTo>
                  <a:pt x="0" y="0"/>
                </a:lnTo>
                <a:close/>
              </a:path>
            </a:pathLst>
          </a:custGeom>
          <a:blipFill>
            <a:blip r:embed="rId3"/>
            <a:stretch>
              <a:fillRect/>
            </a:stretch>
          </a:blipFill>
        </p:spPr>
        <p:txBody>
          <a:bodyPr/>
          <a:lstStyle/>
          <a:p>
            <a:endParaRPr lang="en-US" sz="1350" dirty="0"/>
          </a:p>
        </p:txBody>
      </p:sp>
      <p:grpSp>
        <p:nvGrpSpPr>
          <p:cNvPr id="14" name="Group 13">
            <a:extLst>
              <a:ext uri="{FF2B5EF4-FFF2-40B4-BE49-F238E27FC236}">
                <a16:creationId xmlns:a16="http://schemas.microsoft.com/office/drawing/2014/main" id="{79D7E1FF-746E-0569-A127-71EA06F737BD}"/>
              </a:ext>
            </a:extLst>
          </p:cNvPr>
          <p:cNvGrpSpPr>
            <a:grpSpLocks noGrp="1" noUngrp="1" noRot="1" noMove="1" noResize="1"/>
          </p:cNvGrpSpPr>
          <p:nvPr/>
        </p:nvGrpSpPr>
        <p:grpSpPr>
          <a:xfrm>
            <a:off x="0" y="2688898"/>
            <a:ext cx="13716000" cy="282902"/>
            <a:chOff x="0" y="1746874"/>
            <a:chExt cx="18288000" cy="377202"/>
          </a:xfrm>
        </p:grpSpPr>
        <p:sp>
          <p:nvSpPr>
            <p:cNvPr id="3" name="Rectangle 2">
              <a:extLst>
                <a:ext uri="{FF2B5EF4-FFF2-40B4-BE49-F238E27FC236}">
                  <a16:creationId xmlns:a16="http://schemas.microsoft.com/office/drawing/2014/main" id="{AA8C259F-BEC6-17DA-B543-51D9D3D49AC6}"/>
                </a:ext>
              </a:extLst>
            </p:cNvPr>
            <p:cNvSpPr>
              <a:spLocks noGrp="1" noRot="1" noMove="1" noResize="1" noEditPoints="1" noAdjustHandles="1" noChangeArrowheads="1" noChangeShapeType="1"/>
            </p:cNvSpPr>
            <p:nvPr/>
          </p:nvSpPr>
          <p:spPr>
            <a:xfrm>
              <a:off x="0" y="1746874"/>
              <a:ext cx="762000" cy="377202"/>
            </a:xfrm>
            <a:prstGeom prst="rect">
              <a:avLst/>
            </a:prstGeom>
            <a:solidFill>
              <a:srgbClr val="0067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782C450C-5D52-0330-1757-42ADA30F5FAC}"/>
                </a:ext>
              </a:extLst>
            </p:cNvPr>
            <p:cNvSpPr>
              <a:spLocks noGrp="1" noRot="1" noMove="1" noResize="1" noEditPoints="1" noAdjustHandles="1" noChangeArrowheads="1" noChangeShapeType="1"/>
            </p:cNvSpPr>
            <p:nvPr/>
          </p:nvSpPr>
          <p:spPr>
            <a:xfrm>
              <a:off x="2514600" y="1746874"/>
              <a:ext cx="15773400" cy="377202"/>
            </a:xfrm>
            <a:prstGeom prst="rect">
              <a:avLst/>
            </a:prstGeom>
            <a:solidFill>
              <a:srgbClr val="58B9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2A634444-AF53-09C1-6E03-606F73F1CBD2}"/>
                </a:ext>
              </a:extLst>
            </p:cNvPr>
            <p:cNvSpPr>
              <a:spLocks noGrp="1" noRot="1" noMove="1" noResize="1" noEditPoints="1" noAdjustHandles="1" noChangeArrowheads="1" noChangeShapeType="1"/>
            </p:cNvSpPr>
            <p:nvPr/>
          </p:nvSpPr>
          <p:spPr>
            <a:xfrm>
              <a:off x="838200" y="1746874"/>
              <a:ext cx="762000" cy="377202"/>
            </a:xfrm>
            <a:prstGeom prst="rect">
              <a:avLst/>
            </a:prstGeom>
            <a:solidFill>
              <a:srgbClr val="00A3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7215FA1E-5BAE-381A-EB3B-4EB6260AAB55}"/>
                </a:ext>
              </a:extLst>
            </p:cNvPr>
            <p:cNvSpPr>
              <a:spLocks noGrp="1" noRot="1" noMove="1" noResize="1" noEditPoints="1" noAdjustHandles="1" noChangeArrowheads="1" noChangeShapeType="1"/>
            </p:cNvSpPr>
            <p:nvPr/>
          </p:nvSpPr>
          <p:spPr>
            <a:xfrm>
              <a:off x="1676400" y="1746874"/>
              <a:ext cx="762000" cy="377202"/>
            </a:xfrm>
            <a:prstGeom prst="rect">
              <a:avLst/>
            </a:prstGeom>
            <a:solidFill>
              <a:srgbClr val="F6C0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6" name="TextBox 15">
            <a:extLst>
              <a:ext uri="{FF2B5EF4-FFF2-40B4-BE49-F238E27FC236}">
                <a16:creationId xmlns:a16="http://schemas.microsoft.com/office/drawing/2014/main" id="{AAB402C2-D969-5CE8-8B15-1A9E12E5300B}"/>
              </a:ext>
            </a:extLst>
          </p:cNvPr>
          <p:cNvSpPr txBox="1"/>
          <p:nvPr/>
        </p:nvSpPr>
        <p:spPr>
          <a:xfrm>
            <a:off x="626030" y="3314700"/>
            <a:ext cx="8822770" cy="369332"/>
          </a:xfrm>
          <a:prstGeom prst="rect">
            <a:avLst/>
          </a:prstGeom>
        </p:spPr>
        <p:txBody>
          <a:bodyPr wrap="square" lIns="0" tIns="0" rIns="0" bIns="0" rtlCol="0" anchor="t">
            <a:spAutoFit/>
          </a:bodyPr>
          <a:lstStyle/>
          <a:p>
            <a:r>
              <a:rPr lang="en-US" sz="2400" b="1" dirty="0">
                <a:solidFill>
                  <a:srgbClr val="404040"/>
                </a:solidFill>
                <a:latin typeface="Poppins"/>
              </a:rPr>
              <a:t>1. Promises, Certifications, Assertions and Assurances:</a:t>
            </a:r>
          </a:p>
        </p:txBody>
      </p:sp>
      <p:sp>
        <p:nvSpPr>
          <p:cNvPr id="6" name="TextBox 12">
            <a:extLst>
              <a:ext uri="{FF2B5EF4-FFF2-40B4-BE49-F238E27FC236}">
                <a16:creationId xmlns:a16="http://schemas.microsoft.com/office/drawing/2014/main" id="{3C74E830-9BDB-6EEC-C172-3C8C9E67BB01}"/>
              </a:ext>
            </a:extLst>
          </p:cNvPr>
          <p:cNvSpPr txBox="1"/>
          <p:nvPr/>
        </p:nvSpPr>
        <p:spPr>
          <a:xfrm>
            <a:off x="533400" y="673269"/>
            <a:ext cx="5431871" cy="507831"/>
          </a:xfrm>
          <a:prstGeom prst="rect">
            <a:avLst/>
          </a:prstGeom>
        </p:spPr>
        <p:txBody>
          <a:bodyPr lIns="0" tIns="0" rIns="0" bIns="0" rtlCol="0" anchor="t">
            <a:spAutoFit/>
          </a:bodyPr>
          <a:lstStyle/>
          <a:p>
            <a:r>
              <a:rPr lang="en-US" sz="3300" dirty="0">
                <a:solidFill>
                  <a:srgbClr val="404040"/>
                </a:solidFill>
                <a:latin typeface="Poppins Bold"/>
              </a:rPr>
              <a:t>Important documents</a:t>
            </a:r>
          </a:p>
        </p:txBody>
      </p:sp>
      <p:sp>
        <p:nvSpPr>
          <p:cNvPr id="5" name="TextBox 4">
            <a:extLst>
              <a:ext uri="{FF2B5EF4-FFF2-40B4-BE49-F238E27FC236}">
                <a16:creationId xmlns:a16="http://schemas.microsoft.com/office/drawing/2014/main" id="{AC3E8EBB-C305-E0D1-2061-DA535C09CCDA}"/>
              </a:ext>
            </a:extLst>
          </p:cNvPr>
          <p:cNvSpPr txBox="1"/>
          <p:nvPr/>
        </p:nvSpPr>
        <p:spPr>
          <a:xfrm>
            <a:off x="571500" y="3835080"/>
            <a:ext cx="12175571" cy="2893100"/>
          </a:xfrm>
          <a:prstGeom prst="rect">
            <a:avLst/>
          </a:prstGeom>
          <a:noFill/>
        </p:spPr>
        <p:txBody>
          <a:bodyPr wrap="square">
            <a:spAutoFit/>
          </a:bodyPr>
          <a:lstStyle/>
          <a:p>
            <a:pPr algn="l"/>
            <a:endParaRPr lang="en-US" sz="2000" b="0" i="0" u="none" strike="noStrike" baseline="0" dirty="0">
              <a:solidFill>
                <a:srgbClr val="000000"/>
              </a:solidFill>
              <a:latin typeface="Calibri" panose="020F0502020204030204" pitchFamily="34" charset="0"/>
            </a:endParaRPr>
          </a:p>
          <a:p>
            <a:pPr marR="0"/>
            <a:r>
              <a:rPr lang="en-US" dirty="0">
                <a:latin typeface="Poppins" panose="00000500000000000000" pitchFamily="2" charset="0"/>
                <a:cs typeface="Poppins" panose="00000500000000000000" pitchFamily="2" charset="0"/>
              </a:rPr>
              <a:t>Each applicant must sign and submit the “Promises, Certifications, Assertions, and Assurances” (“PCA”) in Appendix A. Signing the PCA is a condition of eligibility for this grant. If the Applicant is not prepared to sign the PCA, it should not apply for a grant. </a:t>
            </a:r>
          </a:p>
          <a:p>
            <a:pPr marR="0"/>
            <a:endParaRPr lang="en-US" dirty="0">
              <a:latin typeface="Poppins" panose="00000500000000000000" pitchFamily="2" charset="0"/>
              <a:cs typeface="Poppins" panose="00000500000000000000" pitchFamily="2" charset="0"/>
            </a:endParaRPr>
          </a:p>
          <a:p>
            <a:pPr marR="0" algn="ctr"/>
            <a:r>
              <a:rPr lang="en-US" b="1" dirty="0">
                <a:latin typeface="Poppins" panose="00000500000000000000" pitchFamily="2" charset="0"/>
                <a:cs typeface="Poppins" panose="00000500000000000000" pitchFamily="2" charset="0"/>
              </a:rPr>
              <a:t>Compliance with the promises, certifications, and assurances in the PCA is a continuing condition of eligibility for this grant. </a:t>
            </a:r>
          </a:p>
          <a:p>
            <a:pPr marR="0"/>
            <a:endParaRPr lang="en-US" dirty="0">
              <a:latin typeface="Poppins" panose="00000500000000000000" pitchFamily="2" charset="0"/>
              <a:cs typeface="Poppins" panose="00000500000000000000" pitchFamily="2" charset="0"/>
            </a:endParaRPr>
          </a:p>
          <a:p>
            <a:pPr marR="0"/>
            <a:r>
              <a:rPr lang="en-US" dirty="0">
                <a:latin typeface="Poppins" panose="00000500000000000000" pitchFamily="2" charset="0"/>
                <a:cs typeface="Poppins" panose="00000500000000000000" pitchFamily="2" charset="0"/>
              </a:rPr>
              <a:t>This form is administered by DOEE. Questions can be directed to Emily Rice at email: emily.rice@dc.gov; and phone number: (202) 535-2679. </a:t>
            </a:r>
          </a:p>
        </p:txBody>
      </p:sp>
      <p:sp>
        <p:nvSpPr>
          <p:cNvPr id="7" name="TextBox 6">
            <a:extLst>
              <a:ext uri="{FF2B5EF4-FFF2-40B4-BE49-F238E27FC236}">
                <a16:creationId xmlns:a16="http://schemas.microsoft.com/office/drawing/2014/main" id="{93BF9FEF-4B13-79F8-21DD-A59753095ED4}"/>
              </a:ext>
            </a:extLst>
          </p:cNvPr>
          <p:cNvSpPr txBox="1"/>
          <p:nvPr/>
        </p:nvSpPr>
        <p:spPr>
          <a:xfrm>
            <a:off x="571500" y="7167884"/>
            <a:ext cx="8822770" cy="369332"/>
          </a:xfrm>
          <a:prstGeom prst="rect">
            <a:avLst/>
          </a:prstGeom>
        </p:spPr>
        <p:txBody>
          <a:bodyPr wrap="square" lIns="0" tIns="0" rIns="0" bIns="0" rtlCol="0" anchor="t">
            <a:spAutoFit/>
          </a:bodyPr>
          <a:lstStyle/>
          <a:p>
            <a:r>
              <a:rPr lang="en-US" sz="2400" b="1" dirty="0">
                <a:solidFill>
                  <a:srgbClr val="404040"/>
                </a:solidFill>
                <a:latin typeface="Poppins"/>
              </a:rPr>
              <a:t>2. IRS – W-9 Tax Form:</a:t>
            </a:r>
          </a:p>
        </p:txBody>
      </p:sp>
      <p:sp>
        <p:nvSpPr>
          <p:cNvPr id="11" name="TextBox 10">
            <a:extLst>
              <a:ext uri="{FF2B5EF4-FFF2-40B4-BE49-F238E27FC236}">
                <a16:creationId xmlns:a16="http://schemas.microsoft.com/office/drawing/2014/main" id="{B17D7417-45B5-0EA8-7AAD-00A71DF9529B}"/>
              </a:ext>
            </a:extLst>
          </p:cNvPr>
          <p:cNvSpPr txBox="1"/>
          <p:nvPr/>
        </p:nvSpPr>
        <p:spPr>
          <a:xfrm>
            <a:off x="626029" y="7616011"/>
            <a:ext cx="11835662" cy="1200329"/>
          </a:xfrm>
          <a:prstGeom prst="rect">
            <a:avLst/>
          </a:prstGeom>
          <a:noFill/>
        </p:spPr>
        <p:txBody>
          <a:bodyPr wrap="square">
            <a:spAutoFit/>
          </a:bodyPr>
          <a:lstStyle/>
          <a:p>
            <a:pPr algn="l"/>
            <a:endParaRPr lang="en-US" b="0" i="0" u="none" strike="noStrike" baseline="0" dirty="0">
              <a:solidFill>
                <a:srgbClr val="000000"/>
              </a:solidFill>
              <a:latin typeface="Poppins" panose="00000500000000000000" pitchFamily="2" charset="0"/>
              <a:cs typeface="Poppins" panose="00000500000000000000" pitchFamily="2" charset="0"/>
            </a:endParaRPr>
          </a:p>
          <a:p>
            <a:r>
              <a:rPr lang="en-US" dirty="0">
                <a:latin typeface="Poppins" panose="00000500000000000000" pitchFamily="2" charset="0"/>
                <a:cs typeface="Poppins" panose="00000500000000000000" pitchFamily="2" charset="0"/>
              </a:rPr>
              <a:t>The Applicant must submit a current completed W-9 form prepared for the U.S. Internal Revenue Service (IRS). DOEE defines “current” to mean that the document was completed within the same calendar year as that of the application date. </a:t>
            </a:r>
          </a:p>
        </p:txBody>
      </p:sp>
      <p:pic>
        <p:nvPicPr>
          <p:cNvPr id="4" name="Picture 3" descr="DOEE-LOGO-FINAL-HORIZONTAL-W-GOV | Government Alliance on ...">
            <a:extLst>
              <a:ext uri="{FF2B5EF4-FFF2-40B4-BE49-F238E27FC236}">
                <a16:creationId xmlns:a16="http://schemas.microsoft.com/office/drawing/2014/main" id="{D76C745F-A044-7EF8-A353-849CF6B382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9351" y="1724997"/>
            <a:ext cx="2326552" cy="7906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7EA788A2-DB44-9E1E-9041-8D572D48B7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0" y="1730905"/>
            <a:ext cx="3677281" cy="7158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Text&#10;&#10;Description automatically generated with medium confidence">
            <a:extLst>
              <a:ext uri="{FF2B5EF4-FFF2-40B4-BE49-F238E27FC236}">
                <a16:creationId xmlns:a16="http://schemas.microsoft.com/office/drawing/2014/main" id="{AD1C02FF-231C-7774-0874-670B25A9570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4605"/>
          <a:stretch/>
        </p:blipFill>
        <p:spPr>
          <a:xfrm>
            <a:off x="7958735" y="1572597"/>
            <a:ext cx="1642465" cy="980103"/>
          </a:xfrm>
          <a:prstGeom prst="rect">
            <a:avLst/>
          </a:prstGeom>
        </p:spPr>
      </p:pic>
    </p:spTree>
    <p:extLst>
      <p:ext uri="{BB962C8B-B14F-4D97-AF65-F5344CB8AC3E}">
        <p14:creationId xmlns:p14="http://schemas.microsoft.com/office/powerpoint/2010/main" val="4199229475"/>
      </p:ext>
    </p:extLst>
  </p:cSld>
  <p:clrMapOvr>
    <a:masterClrMapping/>
  </p:clrMapOvr>
  <mc:AlternateContent xmlns:mc="http://schemas.openxmlformats.org/markup-compatibility/2006" xmlns:p14="http://schemas.microsoft.com/office/powerpoint/2010/main">
    <mc:Choice Requires="p14">
      <p:transition spd="slow" p14:dur="2000" advTm="88262"/>
    </mc:Choice>
    <mc:Fallback xmlns="">
      <p:transition spd="slow" advTm="88262"/>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189AE-FE0C-E37F-F6FF-B9B341DB655B}"/>
            </a:ext>
          </a:extLst>
        </p:cNvPr>
        <p:cNvGrpSpPr/>
        <p:nvPr/>
      </p:nvGrpSpPr>
      <p:grpSpPr>
        <a:xfrm>
          <a:off x="0" y="0"/>
          <a:ext cx="0" cy="0"/>
          <a:chOff x="0" y="0"/>
          <a:chExt cx="0" cy="0"/>
        </a:xfrm>
      </p:grpSpPr>
      <p:sp>
        <p:nvSpPr>
          <p:cNvPr id="2" name="Freeform 8">
            <a:extLst>
              <a:ext uri="{FF2B5EF4-FFF2-40B4-BE49-F238E27FC236}">
                <a16:creationId xmlns:a16="http://schemas.microsoft.com/office/drawing/2014/main" id="{EF5D7F0C-19A3-9AC8-05A9-DED1EC656FA1}"/>
              </a:ext>
            </a:extLst>
          </p:cNvPr>
          <p:cNvSpPr>
            <a:spLocks noGrp="1" noRot="1" noMove="1" noResize="1" noEditPoints="1" noAdjustHandles="1" noChangeArrowheads="1" noChangeShapeType="1"/>
          </p:cNvSpPr>
          <p:nvPr/>
        </p:nvSpPr>
        <p:spPr>
          <a:xfrm>
            <a:off x="10172700" y="1577327"/>
            <a:ext cx="3076992" cy="891546"/>
          </a:xfrm>
          <a:custGeom>
            <a:avLst/>
            <a:gdLst/>
            <a:ahLst/>
            <a:cxnLst/>
            <a:rect l="l" t="t" r="r" b="b"/>
            <a:pathLst>
              <a:path w="9278949" h="2688538">
                <a:moveTo>
                  <a:pt x="0" y="0"/>
                </a:moveTo>
                <a:lnTo>
                  <a:pt x="9278949" y="0"/>
                </a:lnTo>
                <a:lnTo>
                  <a:pt x="9278949" y="2688538"/>
                </a:lnTo>
                <a:lnTo>
                  <a:pt x="0" y="2688538"/>
                </a:lnTo>
                <a:lnTo>
                  <a:pt x="0" y="0"/>
                </a:lnTo>
                <a:close/>
              </a:path>
            </a:pathLst>
          </a:custGeom>
          <a:blipFill>
            <a:blip r:embed="rId3"/>
            <a:stretch>
              <a:fillRect/>
            </a:stretch>
          </a:blipFill>
        </p:spPr>
        <p:txBody>
          <a:bodyPr/>
          <a:lstStyle/>
          <a:p>
            <a:endParaRPr lang="en-US" sz="1350" dirty="0"/>
          </a:p>
        </p:txBody>
      </p:sp>
      <p:grpSp>
        <p:nvGrpSpPr>
          <p:cNvPr id="14" name="Group 13">
            <a:extLst>
              <a:ext uri="{FF2B5EF4-FFF2-40B4-BE49-F238E27FC236}">
                <a16:creationId xmlns:a16="http://schemas.microsoft.com/office/drawing/2014/main" id="{2FEBEF7F-6FEC-92A3-5095-FECCA9B9220C}"/>
              </a:ext>
            </a:extLst>
          </p:cNvPr>
          <p:cNvGrpSpPr>
            <a:grpSpLocks noGrp="1" noUngrp="1" noRot="1" noMove="1" noResize="1"/>
          </p:cNvGrpSpPr>
          <p:nvPr/>
        </p:nvGrpSpPr>
        <p:grpSpPr>
          <a:xfrm>
            <a:off x="0" y="2688898"/>
            <a:ext cx="13716000" cy="282902"/>
            <a:chOff x="0" y="1746874"/>
            <a:chExt cx="18288000" cy="377202"/>
          </a:xfrm>
        </p:grpSpPr>
        <p:sp>
          <p:nvSpPr>
            <p:cNvPr id="3" name="Rectangle 2">
              <a:extLst>
                <a:ext uri="{FF2B5EF4-FFF2-40B4-BE49-F238E27FC236}">
                  <a16:creationId xmlns:a16="http://schemas.microsoft.com/office/drawing/2014/main" id="{802BB67F-B1B7-4D71-AE1E-44F2DAA3162D}"/>
                </a:ext>
              </a:extLst>
            </p:cNvPr>
            <p:cNvSpPr>
              <a:spLocks noGrp="1" noRot="1" noMove="1" noResize="1" noEditPoints="1" noAdjustHandles="1" noChangeArrowheads="1" noChangeShapeType="1"/>
            </p:cNvSpPr>
            <p:nvPr/>
          </p:nvSpPr>
          <p:spPr>
            <a:xfrm>
              <a:off x="0" y="1746874"/>
              <a:ext cx="762000" cy="377202"/>
            </a:xfrm>
            <a:prstGeom prst="rect">
              <a:avLst/>
            </a:prstGeom>
            <a:solidFill>
              <a:srgbClr val="0067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D7E82074-DE5A-F443-4B57-B98CF71DD5AD}"/>
                </a:ext>
              </a:extLst>
            </p:cNvPr>
            <p:cNvSpPr>
              <a:spLocks noGrp="1" noRot="1" noMove="1" noResize="1" noEditPoints="1" noAdjustHandles="1" noChangeArrowheads="1" noChangeShapeType="1"/>
            </p:cNvSpPr>
            <p:nvPr/>
          </p:nvSpPr>
          <p:spPr>
            <a:xfrm>
              <a:off x="2514600" y="1746874"/>
              <a:ext cx="15773400" cy="377202"/>
            </a:xfrm>
            <a:prstGeom prst="rect">
              <a:avLst/>
            </a:prstGeom>
            <a:solidFill>
              <a:srgbClr val="58B9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EB47D9DB-EEFE-C7D6-0EAA-58277C345DB0}"/>
                </a:ext>
              </a:extLst>
            </p:cNvPr>
            <p:cNvSpPr>
              <a:spLocks noGrp="1" noRot="1" noMove="1" noResize="1" noEditPoints="1" noAdjustHandles="1" noChangeArrowheads="1" noChangeShapeType="1"/>
            </p:cNvSpPr>
            <p:nvPr/>
          </p:nvSpPr>
          <p:spPr>
            <a:xfrm>
              <a:off x="838200" y="1746874"/>
              <a:ext cx="762000" cy="377202"/>
            </a:xfrm>
            <a:prstGeom prst="rect">
              <a:avLst/>
            </a:prstGeom>
            <a:solidFill>
              <a:srgbClr val="00A3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8DB7AA1D-072C-C48B-377D-B0D3CEB794AD}"/>
                </a:ext>
              </a:extLst>
            </p:cNvPr>
            <p:cNvSpPr>
              <a:spLocks noGrp="1" noRot="1" noMove="1" noResize="1" noEditPoints="1" noAdjustHandles="1" noChangeArrowheads="1" noChangeShapeType="1"/>
            </p:cNvSpPr>
            <p:nvPr/>
          </p:nvSpPr>
          <p:spPr>
            <a:xfrm>
              <a:off x="1676400" y="1746874"/>
              <a:ext cx="762000" cy="377202"/>
            </a:xfrm>
            <a:prstGeom prst="rect">
              <a:avLst/>
            </a:prstGeom>
            <a:solidFill>
              <a:srgbClr val="F6C0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6" name="TextBox 15">
            <a:extLst>
              <a:ext uri="{FF2B5EF4-FFF2-40B4-BE49-F238E27FC236}">
                <a16:creationId xmlns:a16="http://schemas.microsoft.com/office/drawing/2014/main" id="{44E149F4-EB47-864D-0FE3-95FEBADE21D6}"/>
              </a:ext>
            </a:extLst>
          </p:cNvPr>
          <p:cNvSpPr txBox="1"/>
          <p:nvPr/>
        </p:nvSpPr>
        <p:spPr>
          <a:xfrm>
            <a:off x="626030" y="3600450"/>
            <a:ext cx="8822770" cy="369332"/>
          </a:xfrm>
          <a:prstGeom prst="rect">
            <a:avLst/>
          </a:prstGeom>
        </p:spPr>
        <p:txBody>
          <a:bodyPr wrap="square" lIns="0" tIns="0" rIns="0" bIns="0" rtlCol="0" anchor="t">
            <a:spAutoFit/>
          </a:bodyPr>
          <a:lstStyle/>
          <a:p>
            <a:r>
              <a:rPr lang="en-US" sz="2400" b="1" dirty="0">
                <a:solidFill>
                  <a:srgbClr val="404040"/>
                </a:solidFill>
                <a:latin typeface="Poppins"/>
              </a:rPr>
              <a:t>3. Tax Exemption Affirmation Letter :</a:t>
            </a:r>
          </a:p>
        </p:txBody>
      </p:sp>
      <p:sp>
        <p:nvSpPr>
          <p:cNvPr id="6" name="TextBox 12">
            <a:extLst>
              <a:ext uri="{FF2B5EF4-FFF2-40B4-BE49-F238E27FC236}">
                <a16:creationId xmlns:a16="http://schemas.microsoft.com/office/drawing/2014/main" id="{15931A2F-0E04-ECC6-4BBB-7592EB1073B9}"/>
              </a:ext>
            </a:extLst>
          </p:cNvPr>
          <p:cNvSpPr txBox="1"/>
          <p:nvPr/>
        </p:nvSpPr>
        <p:spPr>
          <a:xfrm>
            <a:off x="626029" y="495300"/>
            <a:ext cx="5431871" cy="507831"/>
          </a:xfrm>
          <a:prstGeom prst="rect">
            <a:avLst/>
          </a:prstGeom>
        </p:spPr>
        <p:txBody>
          <a:bodyPr lIns="0" tIns="0" rIns="0" bIns="0" rtlCol="0" anchor="t">
            <a:spAutoFit/>
          </a:bodyPr>
          <a:lstStyle/>
          <a:p>
            <a:r>
              <a:rPr lang="en-US" sz="3300" dirty="0">
                <a:solidFill>
                  <a:srgbClr val="404040"/>
                </a:solidFill>
                <a:latin typeface="Poppins Bold"/>
              </a:rPr>
              <a:t>Important documents</a:t>
            </a:r>
          </a:p>
        </p:txBody>
      </p:sp>
      <p:sp>
        <p:nvSpPr>
          <p:cNvPr id="5" name="TextBox 4">
            <a:extLst>
              <a:ext uri="{FF2B5EF4-FFF2-40B4-BE49-F238E27FC236}">
                <a16:creationId xmlns:a16="http://schemas.microsoft.com/office/drawing/2014/main" id="{49FA6A24-B69F-CC60-2AF8-FABDEFD44D53}"/>
              </a:ext>
            </a:extLst>
          </p:cNvPr>
          <p:cNvSpPr txBox="1"/>
          <p:nvPr/>
        </p:nvSpPr>
        <p:spPr>
          <a:xfrm>
            <a:off x="623047" y="3619500"/>
            <a:ext cx="12175571" cy="2585323"/>
          </a:xfrm>
          <a:prstGeom prst="rect">
            <a:avLst/>
          </a:prstGeom>
          <a:noFill/>
        </p:spPr>
        <p:txBody>
          <a:bodyPr wrap="square">
            <a:spAutoFit/>
          </a:bodyPr>
          <a:lstStyle/>
          <a:p>
            <a:pPr algn="l"/>
            <a:endParaRPr lang="en-US" sz="2400" b="0" i="0" u="none" strike="noStrike" baseline="0" dirty="0">
              <a:solidFill>
                <a:srgbClr val="000000"/>
              </a:solidFill>
              <a:latin typeface="Calibri" panose="020F0502020204030204" pitchFamily="34" charset="0"/>
            </a:endParaRPr>
          </a:p>
          <a:p>
            <a:endParaRPr lang="en-US" sz="2400" dirty="0">
              <a:latin typeface="Times New Roman" panose="02020603050405020304" pitchFamily="18" charset="0"/>
              <a:cs typeface="Times New Roman" panose="02020603050405020304" pitchFamily="18" charset="0"/>
            </a:endParaRPr>
          </a:p>
          <a:p>
            <a:r>
              <a:rPr lang="en-US" dirty="0">
                <a:latin typeface="Poppins" panose="00000500000000000000" pitchFamily="2" charset="0"/>
                <a:cs typeface="Poppins" panose="00000500000000000000" pitchFamily="2" charset="0"/>
              </a:rPr>
              <a:t>The tax exemption affirmation letter is the IRS’s determination letter of non-profit status. If this letter is not available, then the Applicant should provide its most recent IRS Form 990 tax return if one was submitted. If no return has yet been filed, the organization can submit its application for tax-exempt status. If the group has a supporting organization with an IRS tax-exempt status determination, then that organization’s tax exemption affirmation letter should also be submitted. </a:t>
            </a:r>
          </a:p>
          <a:p>
            <a:endParaRPr lang="en-US" sz="2400" dirty="0">
              <a:latin typeface="Times New Roman" panose="02020603050405020304" pitchFamily="18" charset="0"/>
              <a:cs typeface="Times New Roman" panose="02020603050405020304" pitchFamily="18" charset="0"/>
            </a:endParaRPr>
          </a:p>
        </p:txBody>
      </p:sp>
      <p:pic>
        <p:nvPicPr>
          <p:cNvPr id="10" name="Picture 9" descr="A group of painted rocks on a table&#10;&#10;Description automatically generated">
            <a:extLst>
              <a:ext uri="{FF2B5EF4-FFF2-40B4-BE49-F238E27FC236}">
                <a16:creationId xmlns:a16="http://schemas.microsoft.com/office/drawing/2014/main" id="{0C4EC4CB-CBD3-D763-8180-7D18C2C6AF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0872" y="6438900"/>
            <a:ext cx="2681554" cy="3573436"/>
          </a:xfrm>
          <a:prstGeom prst="rect">
            <a:avLst/>
          </a:prstGeom>
        </p:spPr>
      </p:pic>
      <p:pic>
        <p:nvPicPr>
          <p:cNvPr id="18" name="Picture 17" descr="A group of kids in yellow boots standing in a stream&#10;&#10;Description automatically generated">
            <a:extLst>
              <a:ext uri="{FF2B5EF4-FFF2-40B4-BE49-F238E27FC236}">
                <a16:creationId xmlns:a16="http://schemas.microsoft.com/office/drawing/2014/main" id="{59F51726-927C-9A47-069F-7C9792E6BD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4224" y="6391996"/>
            <a:ext cx="2716751" cy="3620340"/>
          </a:xfrm>
          <a:prstGeom prst="rect">
            <a:avLst/>
          </a:prstGeom>
        </p:spPr>
      </p:pic>
      <p:pic>
        <p:nvPicPr>
          <p:cNvPr id="20" name="Picture 19" descr="A child standing on a rock near water&#10;&#10;Description automatically generated">
            <a:extLst>
              <a:ext uri="{FF2B5EF4-FFF2-40B4-BE49-F238E27FC236}">
                <a16:creationId xmlns:a16="http://schemas.microsoft.com/office/drawing/2014/main" id="{585AF774-FC0A-DA83-5027-7373AF6C7D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84649" y="6391996"/>
            <a:ext cx="2716751" cy="3620340"/>
          </a:xfrm>
          <a:prstGeom prst="rect">
            <a:avLst/>
          </a:prstGeom>
        </p:spPr>
      </p:pic>
      <p:pic>
        <p:nvPicPr>
          <p:cNvPr id="4" name="Picture 3" descr="DOEE-LOGO-FINAL-HORIZONTAL-W-GOV | Government Alliance on ...">
            <a:extLst>
              <a:ext uri="{FF2B5EF4-FFF2-40B4-BE49-F238E27FC236}">
                <a16:creationId xmlns:a16="http://schemas.microsoft.com/office/drawing/2014/main" id="{E642A453-D905-14EE-ED0A-AC198CB24BE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4400" y="1648797"/>
            <a:ext cx="2326552" cy="7906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774B8815-A96B-5451-4E26-25CAFDF82B2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42718" y="1654705"/>
            <a:ext cx="3677281" cy="7158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ext&#10;&#10;Description automatically generated with medium confidence">
            <a:extLst>
              <a:ext uri="{FF2B5EF4-FFF2-40B4-BE49-F238E27FC236}">
                <a16:creationId xmlns:a16="http://schemas.microsoft.com/office/drawing/2014/main" id="{DA585334-D7DE-D3C0-D6DC-892AC349C79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4605"/>
          <a:stretch/>
        </p:blipFill>
        <p:spPr>
          <a:xfrm>
            <a:off x="7933784" y="1496397"/>
            <a:ext cx="1642465" cy="980103"/>
          </a:xfrm>
          <a:prstGeom prst="rect">
            <a:avLst/>
          </a:prstGeom>
        </p:spPr>
      </p:pic>
    </p:spTree>
    <p:extLst>
      <p:ext uri="{BB962C8B-B14F-4D97-AF65-F5344CB8AC3E}">
        <p14:creationId xmlns:p14="http://schemas.microsoft.com/office/powerpoint/2010/main" val="2792668242"/>
      </p:ext>
    </p:extLst>
  </p:cSld>
  <p:clrMapOvr>
    <a:masterClrMapping/>
  </p:clrMapOvr>
  <mc:AlternateContent xmlns:mc="http://schemas.openxmlformats.org/markup-compatibility/2006" xmlns:p14="http://schemas.microsoft.com/office/powerpoint/2010/main">
    <mc:Choice Requires="p14">
      <p:transition spd="slow" p14:dur="2000" advTm="88262"/>
    </mc:Choice>
    <mc:Fallback xmlns="">
      <p:transition spd="slow" advTm="88262"/>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1DAAC-E63C-A958-38C3-1AC99312CF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9EA078-E7F4-E754-3A03-BE6803EF1F26}"/>
              </a:ext>
            </a:extLst>
          </p:cNvPr>
          <p:cNvSpPr>
            <a:spLocks noGrp="1"/>
          </p:cNvSpPr>
          <p:nvPr>
            <p:ph type="title" idx="4294967295"/>
          </p:nvPr>
        </p:nvSpPr>
        <p:spPr>
          <a:xfrm>
            <a:off x="457200" y="778043"/>
            <a:ext cx="4953000" cy="507831"/>
          </a:xfrm>
        </p:spPr>
        <p:txBody>
          <a:bodyPr wrap="square" lIns="0" tIns="0" rIns="0" bIns="0" rtlCol="0" anchor="t">
            <a:spAutoFit/>
          </a:bodyPr>
          <a:lstStyle/>
          <a:p>
            <a:pPr algn="l" defTabSz="914400"/>
            <a:r>
              <a:rPr lang="en-US" dirty="0">
                <a:solidFill>
                  <a:srgbClr val="404040"/>
                </a:solidFill>
                <a:latin typeface="Poppins Bold"/>
                <a:ea typeface="+mn-ea"/>
                <a:cs typeface="+mn-cs"/>
              </a:rPr>
              <a:t>Eligible Budget Items</a:t>
            </a:r>
          </a:p>
        </p:txBody>
      </p:sp>
      <p:graphicFrame>
        <p:nvGraphicFramePr>
          <p:cNvPr id="6" name="Content Placeholder 2">
            <a:extLst>
              <a:ext uri="{FF2B5EF4-FFF2-40B4-BE49-F238E27FC236}">
                <a16:creationId xmlns:a16="http://schemas.microsoft.com/office/drawing/2014/main" id="{BDCCD437-3CC2-9044-A467-E82674135468}"/>
              </a:ext>
            </a:extLst>
          </p:cNvPr>
          <p:cNvGraphicFramePr>
            <a:graphicFrameLocks noGrp="1"/>
          </p:cNvGraphicFramePr>
          <p:nvPr>
            <p:ph idx="4294967295"/>
            <p:extLst>
              <p:ext uri="{D42A27DB-BD31-4B8C-83A1-F6EECF244321}">
                <p14:modId xmlns:p14="http://schemas.microsoft.com/office/powerpoint/2010/main" val="1165385586"/>
              </p:ext>
            </p:extLst>
          </p:nvPr>
        </p:nvGraphicFramePr>
        <p:xfrm>
          <a:off x="1828800" y="1857375"/>
          <a:ext cx="11508583" cy="7858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2" name="Group 11">
            <a:extLst>
              <a:ext uri="{FF2B5EF4-FFF2-40B4-BE49-F238E27FC236}">
                <a16:creationId xmlns:a16="http://schemas.microsoft.com/office/drawing/2014/main" id="{5BFF3CEA-5F4F-8678-3DF6-C31B2A6492D6}"/>
              </a:ext>
            </a:extLst>
          </p:cNvPr>
          <p:cNvGrpSpPr/>
          <p:nvPr/>
        </p:nvGrpSpPr>
        <p:grpSpPr>
          <a:xfrm rot="5400000">
            <a:off x="-3490913" y="5881689"/>
            <a:ext cx="8353427" cy="457200"/>
            <a:chOff x="0" y="1746874"/>
            <a:chExt cx="18288000" cy="377202"/>
          </a:xfrm>
        </p:grpSpPr>
        <p:sp>
          <p:nvSpPr>
            <p:cNvPr id="14" name="Rectangle 13">
              <a:extLst>
                <a:ext uri="{FF2B5EF4-FFF2-40B4-BE49-F238E27FC236}">
                  <a16:creationId xmlns:a16="http://schemas.microsoft.com/office/drawing/2014/main" id="{63D57FB7-E972-7AA8-5624-5FFDCB69DF66}"/>
                </a:ext>
              </a:extLst>
            </p:cNvPr>
            <p:cNvSpPr/>
            <p:nvPr/>
          </p:nvSpPr>
          <p:spPr>
            <a:xfrm>
              <a:off x="0" y="1746874"/>
              <a:ext cx="762000" cy="377202"/>
            </a:xfrm>
            <a:prstGeom prst="rect">
              <a:avLst/>
            </a:prstGeom>
            <a:solidFill>
              <a:srgbClr val="00A3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418A5E4E-0DFC-9C0E-B1A7-47BF75FAAF9A}"/>
                </a:ext>
              </a:extLst>
            </p:cNvPr>
            <p:cNvSpPr/>
            <p:nvPr/>
          </p:nvSpPr>
          <p:spPr>
            <a:xfrm>
              <a:off x="2514600" y="1746874"/>
              <a:ext cx="15773400" cy="377202"/>
            </a:xfrm>
            <a:prstGeom prst="rect">
              <a:avLst/>
            </a:prstGeom>
            <a:solidFill>
              <a:srgbClr val="F6C0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Rectangle 19">
              <a:extLst>
                <a:ext uri="{FF2B5EF4-FFF2-40B4-BE49-F238E27FC236}">
                  <a16:creationId xmlns:a16="http://schemas.microsoft.com/office/drawing/2014/main" id="{9A8DAD24-210A-DE78-D1CF-89073C4F5FCA}"/>
                </a:ext>
              </a:extLst>
            </p:cNvPr>
            <p:cNvSpPr/>
            <p:nvPr/>
          </p:nvSpPr>
          <p:spPr>
            <a:xfrm>
              <a:off x="838200" y="1746874"/>
              <a:ext cx="762000" cy="377202"/>
            </a:xfrm>
            <a:prstGeom prst="rect">
              <a:avLst/>
            </a:prstGeom>
            <a:solidFill>
              <a:srgbClr val="0067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67A6"/>
                </a:solidFill>
              </a:endParaRPr>
            </a:p>
          </p:txBody>
        </p:sp>
        <p:sp>
          <p:nvSpPr>
            <p:cNvPr id="21" name="Rectangle 20">
              <a:extLst>
                <a:ext uri="{FF2B5EF4-FFF2-40B4-BE49-F238E27FC236}">
                  <a16:creationId xmlns:a16="http://schemas.microsoft.com/office/drawing/2014/main" id="{EB5B8569-AEA9-2E0C-A334-DF257591D649}"/>
                </a:ext>
              </a:extLst>
            </p:cNvPr>
            <p:cNvSpPr/>
            <p:nvPr/>
          </p:nvSpPr>
          <p:spPr>
            <a:xfrm>
              <a:off x="1676400" y="1746874"/>
              <a:ext cx="762000" cy="377202"/>
            </a:xfrm>
            <a:prstGeom prst="rect">
              <a:avLst/>
            </a:prstGeom>
            <a:solidFill>
              <a:srgbClr val="58B9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27463734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B574A7C0-83E8-E2A6-C96D-9A91B5D3357D}"/>
              </a:ext>
            </a:extLst>
          </p:cNvPr>
          <p:cNvSpPr>
            <a:spLocks noGrp="1" noRot="1" noMove="1" noResize="1" noEditPoints="1" noAdjustHandles="1" noChangeArrowheads="1" noChangeShapeType="1"/>
          </p:cNvSpPr>
          <p:nvPr/>
        </p:nvSpPr>
        <p:spPr>
          <a:xfrm>
            <a:off x="10172700" y="952500"/>
            <a:ext cx="3076992" cy="891546"/>
          </a:xfrm>
          <a:custGeom>
            <a:avLst/>
            <a:gdLst/>
            <a:ahLst/>
            <a:cxnLst/>
            <a:rect l="l" t="t" r="r" b="b"/>
            <a:pathLst>
              <a:path w="9278949" h="2688538">
                <a:moveTo>
                  <a:pt x="0" y="0"/>
                </a:moveTo>
                <a:lnTo>
                  <a:pt x="9278949" y="0"/>
                </a:lnTo>
                <a:lnTo>
                  <a:pt x="9278949" y="2688538"/>
                </a:lnTo>
                <a:lnTo>
                  <a:pt x="0" y="2688538"/>
                </a:lnTo>
                <a:lnTo>
                  <a:pt x="0" y="0"/>
                </a:lnTo>
                <a:close/>
              </a:path>
            </a:pathLst>
          </a:custGeom>
          <a:blipFill>
            <a:blip r:embed="rId3"/>
            <a:stretch>
              <a:fillRect/>
            </a:stretch>
          </a:blipFill>
        </p:spPr>
        <p:txBody>
          <a:bodyPr/>
          <a:lstStyle/>
          <a:p>
            <a:endParaRPr lang="en-US" sz="1350" dirty="0"/>
          </a:p>
        </p:txBody>
      </p:sp>
      <p:grpSp>
        <p:nvGrpSpPr>
          <p:cNvPr id="14" name="Group 13">
            <a:extLst>
              <a:ext uri="{FF2B5EF4-FFF2-40B4-BE49-F238E27FC236}">
                <a16:creationId xmlns:a16="http://schemas.microsoft.com/office/drawing/2014/main" id="{0670400B-12BA-B36A-3F32-D03C031A4484}"/>
              </a:ext>
            </a:extLst>
          </p:cNvPr>
          <p:cNvGrpSpPr>
            <a:grpSpLocks noGrp="1" noUngrp="1" noRot="1" noMove="1" noResize="1"/>
          </p:cNvGrpSpPr>
          <p:nvPr/>
        </p:nvGrpSpPr>
        <p:grpSpPr>
          <a:xfrm>
            <a:off x="0" y="2064071"/>
            <a:ext cx="13716000" cy="282902"/>
            <a:chOff x="0" y="1746874"/>
            <a:chExt cx="18288000" cy="377202"/>
          </a:xfrm>
        </p:grpSpPr>
        <p:sp>
          <p:nvSpPr>
            <p:cNvPr id="3" name="Rectangle 2">
              <a:extLst>
                <a:ext uri="{FF2B5EF4-FFF2-40B4-BE49-F238E27FC236}">
                  <a16:creationId xmlns:a16="http://schemas.microsoft.com/office/drawing/2014/main" id="{C29FD3ED-662D-E584-6A67-39FC2D29E69B}"/>
                </a:ext>
              </a:extLst>
            </p:cNvPr>
            <p:cNvSpPr>
              <a:spLocks noGrp="1" noRot="1" noMove="1" noResize="1" noEditPoints="1" noAdjustHandles="1" noChangeArrowheads="1" noChangeShapeType="1"/>
            </p:cNvSpPr>
            <p:nvPr/>
          </p:nvSpPr>
          <p:spPr>
            <a:xfrm>
              <a:off x="0" y="1746874"/>
              <a:ext cx="762000" cy="377202"/>
            </a:xfrm>
            <a:prstGeom prst="rect">
              <a:avLst/>
            </a:prstGeom>
            <a:solidFill>
              <a:srgbClr val="00A3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B05F071C-7F39-A6A6-533F-68A11328B5FC}"/>
                </a:ext>
              </a:extLst>
            </p:cNvPr>
            <p:cNvSpPr>
              <a:spLocks noGrp="1" noRot="1" noMove="1" noResize="1" noEditPoints="1" noAdjustHandles="1" noChangeArrowheads="1" noChangeShapeType="1"/>
            </p:cNvSpPr>
            <p:nvPr/>
          </p:nvSpPr>
          <p:spPr>
            <a:xfrm>
              <a:off x="2514600" y="1746874"/>
              <a:ext cx="15773400" cy="377202"/>
            </a:xfrm>
            <a:prstGeom prst="rect">
              <a:avLst/>
            </a:prstGeom>
            <a:solidFill>
              <a:srgbClr val="F6C0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83C73A5B-ADD4-BEA1-2AF1-70FC0DE2C7DF}"/>
                </a:ext>
              </a:extLst>
            </p:cNvPr>
            <p:cNvSpPr>
              <a:spLocks noGrp="1" noRot="1" noMove="1" noResize="1" noEditPoints="1" noAdjustHandles="1" noChangeArrowheads="1" noChangeShapeType="1"/>
            </p:cNvSpPr>
            <p:nvPr/>
          </p:nvSpPr>
          <p:spPr>
            <a:xfrm>
              <a:off x="838200" y="1746874"/>
              <a:ext cx="762000" cy="377202"/>
            </a:xfrm>
            <a:prstGeom prst="rect">
              <a:avLst/>
            </a:prstGeom>
            <a:solidFill>
              <a:srgbClr val="0067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67A6"/>
                </a:solidFill>
              </a:endParaRPr>
            </a:p>
          </p:txBody>
        </p:sp>
        <p:sp>
          <p:nvSpPr>
            <p:cNvPr id="13" name="Rectangle 12">
              <a:extLst>
                <a:ext uri="{FF2B5EF4-FFF2-40B4-BE49-F238E27FC236}">
                  <a16:creationId xmlns:a16="http://schemas.microsoft.com/office/drawing/2014/main" id="{822E4816-0FB6-E12B-BA21-0E5A49EE2EF6}"/>
                </a:ext>
              </a:extLst>
            </p:cNvPr>
            <p:cNvSpPr>
              <a:spLocks noGrp="1" noRot="1" noMove="1" noResize="1" noEditPoints="1" noAdjustHandles="1" noChangeArrowheads="1" noChangeShapeType="1"/>
            </p:cNvSpPr>
            <p:nvPr/>
          </p:nvSpPr>
          <p:spPr>
            <a:xfrm>
              <a:off x="1676400" y="1746874"/>
              <a:ext cx="762000" cy="377202"/>
            </a:xfrm>
            <a:prstGeom prst="rect">
              <a:avLst/>
            </a:prstGeom>
            <a:solidFill>
              <a:srgbClr val="58B9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6" name="TextBox 12">
            <a:extLst>
              <a:ext uri="{FF2B5EF4-FFF2-40B4-BE49-F238E27FC236}">
                <a16:creationId xmlns:a16="http://schemas.microsoft.com/office/drawing/2014/main" id="{9EC460A3-0A3D-613F-588C-E009D29A1803}"/>
              </a:ext>
            </a:extLst>
          </p:cNvPr>
          <p:cNvSpPr txBox="1"/>
          <p:nvPr/>
        </p:nvSpPr>
        <p:spPr>
          <a:xfrm>
            <a:off x="626029" y="1068419"/>
            <a:ext cx="8746571" cy="507831"/>
          </a:xfrm>
          <a:prstGeom prst="rect">
            <a:avLst/>
          </a:prstGeom>
        </p:spPr>
        <p:txBody>
          <a:bodyPr wrap="square" lIns="0" tIns="0" rIns="0" bIns="0" rtlCol="0" anchor="t">
            <a:spAutoFit/>
          </a:bodyPr>
          <a:lstStyle/>
          <a:p>
            <a:r>
              <a:rPr lang="en-US" sz="3300" dirty="0">
                <a:solidFill>
                  <a:srgbClr val="404040"/>
                </a:solidFill>
                <a:latin typeface="Poppins Bold"/>
              </a:rPr>
              <a:t>https//cbtrust.org/forms-policies/</a:t>
            </a:r>
          </a:p>
        </p:txBody>
      </p:sp>
      <p:pic>
        <p:nvPicPr>
          <p:cNvPr id="5" name="Picture 4">
            <a:extLst>
              <a:ext uri="{FF2B5EF4-FFF2-40B4-BE49-F238E27FC236}">
                <a16:creationId xmlns:a16="http://schemas.microsoft.com/office/drawing/2014/main" id="{907F6C7E-7463-D650-287B-226D79205F62}"/>
              </a:ext>
            </a:extLst>
          </p:cNvPr>
          <p:cNvPicPr>
            <a:picLocks noChangeAspect="1"/>
          </p:cNvPicPr>
          <p:nvPr/>
        </p:nvPicPr>
        <p:blipFill>
          <a:blip r:embed="rId4"/>
          <a:stretch>
            <a:fillRect/>
          </a:stretch>
        </p:blipFill>
        <p:spPr>
          <a:xfrm>
            <a:off x="381000" y="2346973"/>
            <a:ext cx="5947673" cy="7749412"/>
          </a:xfrm>
          <a:prstGeom prst="rect">
            <a:avLst/>
          </a:prstGeom>
        </p:spPr>
      </p:pic>
      <p:pic>
        <p:nvPicPr>
          <p:cNvPr id="8" name="Picture 7">
            <a:extLst>
              <a:ext uri="{FF2B5EF4-FFF2-40B4-BE49-F238E27FC236}">
                <a16:creationId xmlns:a16="http://schemas.microsoft.com/office/drawing/2014/main" id="{D33D0666-DCAA-F14E-EC43-509B6D10F128}"/>
              </a:ext>
            </a:extLst>
          </p:cNvPr>
          <p:cNvPicPr>
            <a:picLocks noChangeAspect="1"/>
          </p:cNvPicPr>
          <p:nvPr/>
        </p:nvPicPr>
        <p:blipFill>
          <a:blip r:embed="rId5"/>
          <a:stretch>
            <a:fillRect/>
          </a:stretch>
        </p:blipFill>
        <p:spPr>
          <a:xfrm>
            <a:off x="7151324" y="3392990"/>
            <a:ext cx="6509538" cy="5110607"/>
          </a:xfrm>
          <a:prstGeom prst="rect">
            <a:avLst/>
          </a:prstGeom>
        </p:spPr>
      </p:pic>
    </p:spTree>
    <p:extLst>
      <p:ext uri="{BB962C8B-B14F-4D97-AF65-F5344CB8AC3E}">
        <p14:creationId xmlns:p14="http://schemas.microsoft.com/office/powerpoint/2010/main" val="1803917519"/>
      </p:ext>
    </p:extLst>
  </p:cSld>
  <p:clrMapOvr>
    <a:masterClrMapping/>
  </p:clrMapOvr>
  <mc:AlternateContent xmlns:mc="http://schemas.openxmlformats.org/markup-compatibility/2006" xmlns:p14="http://schemas.microsoft.com/office/powerpoint/2010/main">
    <mc:Choice Requires="p14">
      <p:transition spd="slow" p14:dur="2000" advTm="31492"/>
    </mc:Choice>
    <mc:Fallback xmlns="">
      <p:transition spd="slow" advTm="31492"/>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8398C3-6FED-5B81-E6EA-CC3E7DF3C962}"/>
              </a:ext>
            </a:extLst>
          </p:cNvPr>
          <p:cNvPicPr>
            <a:picLocks noChangeAspect="1"/>
          </p:cNvPicPr>
          <p:nvPr/>
        </p:nvPicPr>
        <p:blipFill>
          <a:blip r:embed="rId3"/>
          <a:stretch>
            <a:fillRect/>
          </a:stretch>
        </p:blipFill>
        <p:spPr>
          <a:xfrm>
            <a:off x="327414" y="2479129"/>
            <a:ext cx="13061168" cy="5975077"/>
          </a:xfrm>
          <a:prstGeom prst="rect">
            <a:avLst/>
          </a:prstGeom>
        </p:spPr>
      </p:pic>
      <p:sp>
        <p:nvSpPr>
          <p:cNvPr id="7" name="Title 1">
            <a:extLst>
              <a:ext uri="{FF2B5EF4-FFF2-40B4-BE49-F238E27FC236}">
                <a16:creationId xmlns:a16="http://schemas.microsoft.com/office/drawing/2014/main" id="{920D6DB3-53CF-FCAD-6939-3341708AD45D}"/>
              </a:ext>
            </a:extLst>
          </p:cNvPr>
          <p:cNvSpPr txBox="1">
            <a:spLocks/>
          </p:cNvSpPr>
          <p:nvPr/>
        </p:nvSpPr>
        <p:spPr bwMode="auto">
          <a:xfrm>
            <a:off x="2352415" y="246476"/>
            <a:ext cx="9011167" cy="826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a:r>
              <a:rPr lang="en-US" sz="3600" dirty="0">
                <a:solidFill>
                  <a:srgbClr val="404040"/>
                </a:solidFill>
                <a:latin typeface="Poppins Bold"/>
                <a:ea typeface="+mn-ea"/>
                <a:cs typeface="+mn-cs"/>
              </a:rPr>
              <a:t>Financial Management Spreadsheet</a:t>
            </a:r>
          </a:p>
        </p:txBody>
      </p:sp>
      <p:sp>
        <p:nvSpPr>
          <p:cNvPr id="2" name="Title 1">
            <a:extLst>
              <a:ext uri="{FF2B5EF4-FFF2-40B4-BE49-F238E27FC236}">
                <a16:creationId xmlns:a16="http://schemas.microsoft.com/office/drawing/2014/main" id="{98E8FF23-75D4-D56C-6C2F-B275A89D6D50}"/>
              </a:ext>
            </a:extLst>
          </p:cNvPr>
          <p:cNvSpPr txBox="1">
            <a:spLocks/>
          </p:cNvSpPr>
          <p:nvPr/>
        </p:nvSpPr>
        <p:spPr>
          <a:xfrm>
            <a:off x="3200400" y="964040"/>
            <a:ext cx="6696635" cy="826660"/>
          </a:xfrm>
          <a:prstGeom prst="rect">
            <a:avLst/>
          </a:prstGeom>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r>
              <a:rPr lang="en-US" sz="2800" dirty="0">
                <a:latin typeface="Poppins" panose="00000500000000000000" pitchFamily="2" charset="0"/>
                <a:cs typeface="Poppins" panose="00000500000000000000" pitchFamily="2" charset="0"/>
              </a:rPr>
              <a:t>https://cbtrust.org/forms-policies</a:t>
            </a:r>
            <a:r>
              <a:rPr lang="en-US" sz="2400" dirty="0"/>
              <a:t>/</a:t>
            </a:r>
          </a:p>
        </p:txBody>
      </p:sp>
    </p:spTree>
    <p:extLst>
      <p:ext uri="{BB962C8B-B14F-4D97-AF65-F5344CB8AC3E}">
        <p14:creationId xmlns:p14="http://schemas.microsoft.com/office/powerpoint/2010/main" val="2867718126"/>
      </p:ext>
    </p:extLst>
  </p:cSld>
  <p:clrMapOvr>
    <a:masterClrMapping/>
  </p:clrMapOvr>
  <mc:AlternateContent xmlns:mc="http://schemas.openxmlformats.org/markup-compatibility/2006" xmlns:p14="http://schemas.microsoft.com/office/powerpoint/2010/main">
    <mc:Choice Requires="p14">
      <p:transition spd="slow" p14:dur="2000" advTm="8434"/>
    </mc:Choice>
    <mc:Fallback xmlns="">
      <p:transition spd="slow" advTm="8434"/>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17C7C2-9578-F7F2-8C26-096E14F910B7}"/>
              </a:ext>
            </a:extLst>
          </p:cNvPr>
          <p:cNvPicPr>
            <a:picLocks noChangeAspect="1"/>
          </p:cNvPicPr>
          <p:nvPr/>
        </p:nvPicPr>
        <p:blipFill>
          <a:blip r:embed="rId3"/>
          <a:stretch>
            <a:fillRect/>
          </a:stretch>
        </p:blipFill>
        <p:spPr>
          <a:xfrm>
            <a:off x="378369" y="2222623"/>
            <a:ext cx="13214187" cy="6045078"/>
          </a:xfrm>
          <a:prstGeom prst="rect">
            <a:avLst/>
          </a:prstGeom>
        </p:spPr>
      </p:pic>
      <p:sp>
        <p:nvSpPr>
          <p:cNvPr id="4" name="Title 1">
            <a:extLst>
              <a:ext uri="{FF2B5EF4-FFF2-40B4-BE49-F238E27FC236}">
                <a16:creationId xmlns:a16="http://schemas.microsoft.com/office/drawing/2014/main" id="{829F4ED9-4CC5-C0EF-1709-32B09862E3DD}"/>
              </a:ext>
            </a:extLst>
          </p:cNvPr>
          <p:cNvSpPr txBox="1">
            <a:spLocks/>
          </p:cNvSpPr>
          <p:nvPr/>
        </p:nvSpPr>
        <p:spPr bwMode="auto">
          <a:xfrm>
            <a:off x="2722592" y="402474"/>
            <a:ext cx="9011167" cy="826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a:r>
              <a:rPr lang="en-US" sz="3600" dirty="0">
                <a:solidFill>
                  <a:srgbClr val="404040"/>
                </a:solidFill>
                <a:latin typeface="Poppins Bold"/>
                <a:ea typeface="+mn-ea"/>
                <a:cs typeface="+mn-cs"/>
              </a:rPr>
              <a:t>Financial Management Spreadsheet</a:t>
            </a:r>
          </a:p>
        </p:txBody>
      </p:sp>
      <p:sp>
        <p:nvSpPr>
          <p:cNvPr id="5" name="Arrow: Down 4">
            <a:extLst>
              <a:ext uri="{FF2B5EF4-FFF2-40B4-BE49-F238E27FC236}">
                <a16:creationId xmlns:a16="http://schemas.microsoft.com/office/drawing/2014/main" id="{2F556406-4A77-C829-3BA0-FF3904636F2F}"/>
              </a:ext>
            </a:extLst>
          </p:cNvPr>
          <p:cNvSpPr/>
          <p:nvPr/>
        </p:nvSpPr>
        <p:spPr>
          <a:xfrm rot="3939247">
            <a:off x="3095383" y="4882249"/>
            <a:ext cx="892161" cy="1364390"/>
          </a:xfrm>
          <a:prstGeom prst="downArrow">
            <a:avLst/>
          </a:prstGeom>
          <a:solidFill>
            <a:srgbClr val="FFC000"/>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6" name="TextBox 5">
            <a:extLst>
              <a:ext uri="{FF2B5EF4-FFF2-40B4-BE49-F238E27FC236}">
                <a16:creationId xmlns:a16="http://schemas.microsoft.com/office/drawing/2014/main" id="{FBC80635-1D48-0629-347C-9B73BBB40F0F}"/>
              </a:ext>
            </a:extLst>
          </p:cNvPr>
          <p:cNvSpPr txBox="1"/>
          <p:nvPr/>
        </p:nvSpPr>
        <p:spPr>
          <a:xfrm>
            <a:off x="387334" y="8614859"/>
            <a:ext cx="11867322" cy="646331"/>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Examples of Budget Items: Supplies for outdoor education like binoculars, nets, bug jars, or for a gardening project you can include soil, watering cans, tools and plants. </a:t>
            </a:r>
          </a:p>
        </p:txBody>
      </p:sp>
      <p:sp>
        <p:nvSpPr>
          <p:cNvPr id="7" name="Title 1">
            <a:extLst>
              <a:ext uri="{FF2B5EF4-FFF2-40B4-BE49-F238E27FC236}">
                <a16:creationId xmlns:a16="http://schemas.microsoft.com/office/drawing/2014/main" id="{ED75584A-B89E-70B9-9C48-76640D2DDA78}"/>
              </a:ext>
            </a:extLst>
          </p:cNvPr>
          <p:cNvSpPr txBox="1">
            <a:spLocks/>
          </p:cNvSpPr>
          <p:nvPr/>
        </p:nvSpPr>
        <p:spPr>
          <a:xfrm>
            <a:off x="3818965" y="964040"/>
            <a:ext cx="6696635" cy="826660"/>
          </a:xfrm>
          <a:prstGeom prst="rect">
            <a:avLst/>
          </a:prstGeom>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r>
              <a:rPr lang="en-US" sz="2800" dirty="0">
                <a:latin typeface="Poppins" panose="00000500000000000000" pitchFamily="2" charset="0"/>
                <a:cs typeface="Poppins" panose="00000500000000000000" pitchFamily="2" charset="0"/>
              </a:rPr>
              <a:t>https://cbtrust.org/forms-policies/</a:t>
            </a:r>
          </a:p>
        </p:txBody>
      </p:sp>
    </p:spTree>
    <p:extLst>
      <p:ext uri="{BB962C8B-B14F-4D97-AF65-F5344CB8AC3E}">
        <p14:creationId xmlns:p14="http://schemas.microsoft.com/office/powerpoint/2010/main" val="2905971822"/>
      </p:ext>
    </p:extLst>
  </p:cSld>
  <p:clrMapOvr>
    <a:masterClrMapping/>
  </p:clrMapOvr>
  <mc:AlternateContent xmlns:mc="http://schemas.openxmlformats.org/markup-compatibility/2006" xmlns:p14="http://schemas.microsoft.com/office/powerpoint/2010/main">
    <mc:Choice Requires="p14">
      <p:transition spd="slow" p14:dur="2000" advTm="8557"/>
    </mc:Choice>
    <mc:Fallback xmlns="">
      <p:transition spd="slow" advTm="8557"/>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A57D89-BE74-D284-BC69-BCAA8ACE66D1}"/>
              </a:ext>
            </a:extLst>
          </p:cNvPr>
          <p:cNvPicPr>
            <a:picLocks noChangeAspect="1"/>
          </p:cNvPicPr>
          <p:nvPr/>
        </p:nvPicPr>
        <p:blipFill>
          <a:blip r:embed="rId3"/>
          <a:stretch>
            <a:fillRect/>
          </a:stretch>
        </p:blipFill>
        <p:spPr>
          <a:xfrm>
            <a:off x="335125" y="2273788"/>
            <a:ext cx="13045749" cy="5968023"/>
          </a:xfrm>
          <a:prstGeom prst="rect">
            <a:avLst/>
          </a:prstGeom>
        </p:spPr>
      </p:pic>
      <p:sp>
        <p:nvSpPr>
          <p:cNvPr id="3" name="Title 1">
            <a:extLst>
              <a:ext uri="{FF2B5EF4-FFF2-40B4-BE49-F238E27FC236}">
                <a16:creationId xmlns:a16="http://schemas.microsoft.com/office/drawing/2014/main" id="{A78BC69F-24AF-C213-BDC2-DDBB8894FCA1}"/>
              </a:ext>
            </a:extLst>
          </p:cNvPr>
          <p:cNvSpPr txBox="1">
            <a:spLocks/>
          </p:cNvSpPr>
          <p:nvPr/>
        </p:nvSpPr>
        <p:spPr>
          <a:xfrm>
            <a:off x="2581013" y="1100257"/>
            <a:ext cx="9011167" cy="826660"/>
          </a:xfrm>
          <a:prstGeom prst="rect">
            <a:avLst/>
          </a:prstGeom>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r>
              <a:rPr lang="en-US" sz="2800" dirty="0">
                <a:latin typeface="Poppins" panose="00000500000000000000" pitchFamily="2" charset="0"/>
                <a:cs typeface="Poppins" panose="00000500000000000000" pitchFamily="2" charset="0"/>
              </a:rPr>
              <a:t>https://cbtrust.org/forms-policies/</a:t>
            </a:r>
          </a:p>
        </p:txBody>
      </p:sp>
      <p:sp>
        <p:nvSpPr>
          <p:cNvPr id="4" name="Title 1">
            <a:extLst>
              <a:ext uri="{FF2B5EF4-FFF2-40B4-BE49-F238E27FC236}">
                <a16:creationId xmlns:a16="http://schemas.microsoft.com/office/drawing/2014/main" id="{66321808-F4A3-22AD-398F-90BBC1455936}"/>
              </a:ext>
            </a:extLst>
          </p:cNvPr>
          <p:cNvSpPr txBox="1">
            <a:spLocks/>
          </p:cNvSpPr>
          <p:nvPr/>
        </p:nvSpPr>
        <p:spPr bwMode="auto">
          <a:xfrm>
            <a:off x="1752598" y="386075"/>
            <a:ext cx="10667999" cy="826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a:r>
              <a:rPr lang="en-US" sz="3600" dirty="0">
                <a:solidFill>
                  <a:srgbClr val="404040"/>
                </a:solidFill>
                <a:latin typeface="Poppins Bold"/>
                <a:ea typeface="+mn-ea"/>
                <a:cs typeface="+mn-cs"/>
              </a:rPr>
              <a:t>Financial Management Spreadsheet</a:t>
            </a:r>
          </a:p>
        </p:txBody>
      </p:sp>
      <p:sp>
        <p:nvSpPr>
          <p:cNvPr id="5" name="Arrow: Down 4">
            <a:extLst>
              <a:ext uri="{FF2B5EF4-FFF2-40B4-BE49-F238E27FC236}">
                <a16:creationId xmlns:a16="http://schemas.microsoft.com/office/drawing/2014/main" id="{8E7C9C33-B18C-8033-9F79-28801E035A86}"/>
              </a:ext>
            </a:extLst>
          </p:cNvPr>
          <p:cNvSpPr/>
          <p:nvPr/>
        </p:nvSpPr>
        <p:spPr>
          <a:xfrm rot="3939247">
            <a:off x="4397942" y="4575604"/>
            <a:ext cx="892161" cy="1364390"/>
          </a:xfrm>
          <a:prstGeom prst="downArrow">
            <a:avLst/>
          </a:prstGeom>
          <a:solidFill>
            <a:srgbClr val="FFC000"/>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6" name="TextBox 5">
            <a:extLst>
              <a:ext uri="{FF2B5EF4-FFF2-40B4-BE49-F238E27FC236}">
                <a16:creationId xmlns:a16="http://schemas.microsoft.com/office/drawing/2014/main" id="{2F78B634-7981-293A-1FCA-C1D2948C2CA1}"/>
              </a:ext>
            </a:extLst>
          </p:cNvPr>
          <p:cNvSpPr txBox="1"/>
          <p:nvPr/>
        </p:nvSpPr>
        <p:spPr>
          <a:xfrm>
            <a:off x="864686" y="8459774"/>
            <a:ext cx="11867322" cy="369332"/>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Examples of Budget Categories: Personnel, supplies, contractual, travel, field trip fees, indirect</a:t>
            </a:r>
          </a:p>
        </p:txBody>
      </p:sp>
    </p:spTree>
    <p:extLst>
      <p:ext uri="{BB962C8B-B14F-4D97-AF65-F5344CB8AC3E}">
        <p14:creationId xmlns:p14="http://schemas.microsoft.com/office/powerpoint/2010/main" val="3896371756"/>
      </p:ext>
    </p:extLst>
  </p:cSld>
  <p:clrMapOvr>
    <a:masterClrMapping/>
  </p:clrMapOvr>
  <mc:AlternateContent xmlns:mc="http://schemas.openxmlformats.org/markup-compatibility/2006" xmlns:p14="http://schemas.microsoft.com/office/powerpoint/2010/main">
    <mc:Choice Requires="p14">
      <p:transition spd="slow" p14:dur="2000" advTm="15780"/>
    </mc:Choice>
    <mc:Fallback xmlns="">
      <p:transition spd="slow" advTm="1578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D79546-43C0-EB3E-FAB8-8D5FFF89E935}"/>
              </a:ext>
            </a:extLst>
          </p:cNvPr>
          <p:cNvPicPr>
            <a:picLocks noChangeAspect="1"/>
          </p:cNvPicPr>
          <p:nvPr/>
        </p:nvPicPr>
        <p:blipFill>
          <a:blip r:embed="rId3"/>
          <a:stretch>
            <a:fillRect/>
          </a:stretch>
        </p:blipFill>
        <p:spPr>
          <a:xfrm>
            <a:off x="417443" y="2445023"/>
            <a:ext cx="12561462" cy="5746477"/>
          </a:xfrm>
          <a:prstGeom prst="rect">
            <a:avLst/>
          </a:prstGeom>
        </p:spPr>
      </p:pic>
      <p:sp>
        <p:nvSpPr>
          <p:cNvPr id="5" name="Arrow: Down 4">
            <a:extLst>
              <a:ext uri="{FF2B5EF4-FFF2-40B4-BE49-F238E27FC236}">
                <a16:creationId xmlns:a16="http://schemas.microsoft.com/office/drawing/2014/main" id="{A9DB118B-4398-ACF0-0EF7-D4844607017F}"/>
              </a:ext>
            </a:extLst>
          </p:cNvPr>
          <p:cNvSpPr/>
          <p:nvPr/>
        </p:nvSpPr>
        <p:spPr>
          <a:xfrm rot="3939247">
            <a:off x="4778943" y="4636065"/>
            <a:ext cx="892161" cy="1364390"/>
          </a:xfrm>
          <a:prstGeom prst="downArrow">
            <a:avLst/>
          </a:prstGeom>
          <a:solidFill>
            <a:srgbClr val="FFC000"/>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6" name="TextBox 5">
            <a:extLst>
              <a:ext uri="{FF2B5EF4-FFF2-40B4-BE49-F238E27FC236}">
                <a16:creationId xmlns:a16="http://schemas.microsoft.com/office/drawing/2014/main" id="{48989F37-8B7A-EDFA-138C-2BD339A60559}"/>
              </a:ext>
            </a:extLst>
          </p:cNvPr>
          <p:cNvSpPr txBox="1"/>
          <p:nvPr/>
        </p:nvSpPr>
        <p:spPr>
          <a:xfrm>
            <a:off x="417443" y="8459774"/>
            <a:ext cx="11867322" cy="646331"/>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Examples of Quantity Requested: In personnel place the number of hours, for supplies the number of supplies, for example if you are buying 50 bags of soil place the number 50.</a:t>
            </a:r>
          </a:p>
        </p:txBody>
      </p:sp>
      <p:sp>
        <p:nvSpPr>
          <p:cNvPr id="7" name="Title 1">
            <a:extLst>
              <a:ext uri="{FF2B5EF4-FFF2-40B4-BE49-F238E27FC236}">
                <a16:creationId xmlns:a16="http://schemas.microsoft.com/office/drawing/2014/main" id="{1486E704-0C2A-90A8-85FC-8746B0D1C7B9}"/>
              </a:ext>
            </a:extLst>
          </p:cNvPr>
          <p:cNvSpPr txBox="1">
            <a:spLocks/>
          </p:cNvSpPr>
          <p:nvPr/>
        </p:nvSpPr>
        <p:spPr>
          <a:xfrm>
            <a:off x="2581013" y="952500"/>
            <a:ext cx="9011167" cy="826660"/>
          </a:xfrm>
          <a:prstGeom prst="rect">
            <a:avLst/>
          </a:prstGeom>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r>
              <a:rPr lang="en-US" dirty="0"/>
              <a:t>https://cbtrust.org/forms-policies/</a:t>
            </a:r>
          </a:p>
        </p:txBody>
      </p:sp>
      <p:sp>
        <p:nvSpPr>
          <p:cNvPr id="8" name="Title 1">
            <a:extLst>
              <a:ext uri="{FF2B5EF4-FFF2-40B4-BE49-F238E27FC236}">
                <a16:creationId xmlns:a16="http://schemas.microsoft.com/office/drawing/2014/main" id="{B7049E79-A970-0A41-E861-BB4F2BA412DD}"/>
              </a:ext>
            </a:extLst>
          </p:cNvPr>
          <p:cNvSpPr txBox="1">
            <a:spLocks/>
          </p:cNvSpPr>
          <p:nvPr/>
        </p:nvSpPr>
        <p:spPr bwMode="auto">
          <a:xfrm>
            <a:off x="1752596" y="378824"/>
            <a:ext cx="10667999" cy="826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a:r>
              <a:rPr lang="en-US" sz="3600" dirty="0">
                <a:solidFill>
                  <a:srgbClr val="404040"/>
                </a:solidFill>
                <a:latin typeface="Poppins Bold"/>
                <a:ea typeface="+mn-ea"/>
                <a:cs typeface="+mn-cs"/>
              </a:rPr>
              <a:t>Financial Management Spreadsheet</a:t>
            </a:r>
          </a:p>
        </p:txBody>
      </p:sp>
    </p:spTree>
    <p:extLst>
      <p:ext uri="{BB962C8B-B14F-4D97-AF65-F5344CB8AC3E}">
        <p14:creationId xmlns:p14="http://schemas.microsoft.com/office/powerpoint/2010/main" val="3531815945"/>
      </p:ext>
    </p:extLst>
  </p:cSld>
  <p:clrMapOvr>
    <a:masterClrMapping/>
  </p:clrMapOvr>
  <mc:AlternateContent xmlns:mc="http://schemas.openxmlformats.org/markup-compatibility/2006" xmlns:p14="http://schemas.microsoft.com/office/powerpoint/2010/main">
    <mc:Choice Requires="p14">
      <p:transition spd="slow" p14:dur="2000" advTm="11403"/>
    </mc:Choice>
    <mc:Fallback xmlns="">
      <p:transition spd="slow" advTm="11403"/>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2937A2-438A-29A5-1390-2716BBD5F26D}"/>
              </a:ext>
            </a:extLst>
          </p:cNvPr>
          <p:cNvPicPr>
            <a:picLocks noChangeAspect="1"/>
          </p:cNvPicPr>
          <p:nvPr/>
        </p:nvPicPr>
        <p:blipFill>
          <a:blip r:embed="rId3"/>
          <a:stretch>
            <a:fillRect/>
          </a:stretch>
        </p:blipFill>
        <p:spPr>
          <a:xfrm>
            <a:off x="484157" y="2341017"/>
            <a:ext cx="12622243" cy="5774283"/>
          </a:xfrm>
          <a:prstGeom prst="rect">
            <a:avLst/>
          </a:prstGeom>
        </p:spPr>
      </p:pic>
      <p:sp>
        <p:nvSpPr>
          <p:cNvPr id="5" name="Arrow: Down 4">
            <a:extLst>
              <a:ext uri="{FF2B5EF4-FFF2-40B4-BE49-F238E27FC236}">
                <a16:creationId xmlns:a16="http://schemas.microsoft.com/office/drawing/2014/main" id="{3A0EF742-0FA0-491E-3141-1B7DDE504E4D}"/>
              </a:ext>
            </a:extLst>
          </p:cNvPr>
          <p:cNvSpPr/>
          <p:nvPr/>
        </p:nvSpPr>
        <p:spPr>
          <a:xfrm rot="3939247">
            <a:off x="5921944" y="4545963"/>
            <a:ext cx="892161" cy="1364390"/>
          </a:xfrm>
          <a:prstGeom prst="downArrow">
            <a:avLst/>
          </a:prstGeom>
          <a:solidFill>
            <a:srgbClr val="FFC000"/>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6" name="TextBox 5">
            <a:extLst>
              <a:ext uri="{FF2B5EF4-FFF2-40B4-BE49-F238E27FC236}">
                <a16:creationId xmlns:a16="http://schemas.microsoft.com/office/drawing/2014/main" id="{6C753AD2-5807-50F1-85CD-6860C1B018CC}"/>
              </a:ext>
            </a:extLst>
          </p:cNvPr>
          <p:cNvSpPr txBox="1"/>
          <p:nvPr/>
        </p:nvSpPr>
        <p:spPr>
          <a:xfrm>
            <a:off x="712286" y="8459774"/>
            <a:ext cx="11867322" cy="646331"/>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Examples of Cost per Unit: How much each bag of soil costs, or how much is the contractual service for watering. </a:t>
            </a:r>
          </a:p>
        </p:txBody>
      </p:sp>
      <p:sp>
        <p:nvSpPr>
          <p:cNvPr id="7" name="Title 1">
            <a:extLst>
              <a:ext uri="{FF2B5EF4-FFF2-40B4-BE49-F238E27FC236}">
                <a16:creationId xmlns:a16="http://schemas.microsoft.com/office/drawing/2014/main" id="{14C5BFEC-DE7A-A4DC-984E-12DF42526A89}"/>
              </a:ext>
            </a:extLst>
          </p:cNvPr>
          <p:cNvSpPr txBox="1">
            <a:spLocks/>
          </p:cNvSpPr>
          <p:nvPr/>
        </p:nvSpPr>
        <p:spPr>
          <a:xfrm>
            <a:off x="2200017" y="952500"/>
            <a:ext cx="9011167" cy="826660"/>
          </a:xfrm>
          <a:prstGeom prst="rect">
            <a:avLst/>
          </a:prstGeom>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r>
              <a:rPr lang="en-US" dirty="0"/>
              <a:t>https://cbtrust.org/forms-policies/</a:t>
            </a:r>
          </a:p>
        </p:txBody>
      </p:sp>
      <p:sp>
        <p:nvSpPr>
          <p:cNvPr id="8" name="Title 1">
            <a:extLst>
              <a:ext uri="{FF2B5EF4-FFF2-40B4-BE49-F238E27FC236}">
                <a16:creationId xmlns:a16="http://schemas.microsoft.com/office/drawing/2014/main" id="{D88A944F-2A8F-BD47-3863-B410A5002204}"/>
              </a:ext>
            </a:extLst>
          </p:cNvPr>
          <p:cNvSpPr txBox="1">
            <a:spLocks/>
          </p:cNvSpPr>
          <p:nvPr/>
        </p:nvSpPr>
        <p:spPr bwMode="auto">
          <a:xfrm>
            <a:off x="1371600" y="378824"/>
            <a:ext cx="10667999" cy="826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a:r>
              <a:rPr lang="en-US" sz="3600" dirty="0">
                <a:solidFill>
                  <a:srgbClr val="404040"/>
                </a:solidFill>
                <a:latin typeface="Poppins Bold"/>
                <a:ea typeface="+mn-ea"/>
                <a:cs typeface="+mn-cs"/>
              </a:rPr>
              <a:t>Financial Management Spreadsheet</a:t>
            </a:r>
          </a:p>
        </p:txBody>
      </p:sp>
    </p:spTree>
    <p:extLst>
      <p:ext uri="{BB962C8B-B14F-4D97-AF65-F5344CB8AC3E}">
        <p14:creationId xmlns:p14="http://schemas.microsoft.com/office/powerpoint/2010/main" val="367685778"/>
      </p:ext>
    </p:extLst>
  </p:cSld>
  <p:clrMapOvr>
    <a:masterClrMapping/>
  </p:clrMapOvr>
  <mc:AlternateContent xmlns:mc="http://schemas.openxmlformats.org/markup-compatibility/2006" xmlns:p14="http://schemas.microsoft.com/office/powerpoint/2010/main">
    <mc:Choice Requires="p14">
      <p:transition spd="slow" p14:dur="2000" advTm="14107"/>
    </mc:Choice>
    <mc:Fallback xmlns="">
      <p:transition spd="slow" advTm="1410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8243E7-C70C-39C4-6DC2-0E37F7D44B1F}"/>
              </a:ext>
            </a:extLst>
          </p:cNvPr>
          <p:cNvGrpSpPr>
            <a:grpSpLocks noGrp="1" noUngrp="1" noRot="1" noMove="1" noResize="1"/>
          </p:cNvGrpSpPr>
          <p:nvPr/>
        </p:nvGrpSpPr>
        <p:grpSpPr>
          <a:xfrm>
            <a:off x="0" y="0"/>
            <a:ext cx="13716001" cy="10287000"/>
            <a:chOff x="0" y="0"/>
            <a:chExt cx="13716001" cy="10287000"/>
          </a:xfrm>
        </p:grpSpPr>
        <p:sp>
          <p:nvSpPr>
            <p:cNvPr id="4" name="Rectangle 3">
              <a:extLst>
                <a:ext uri="{FF2B5EF4-FFF2-40B4-BE49-F238E27FC236}">
                  <a16:creationId xmlns:a16="http://schemas.microsoft.com/office/drawing/2014/main" id="{571CA2CD-C050-9E7D-5A01-51B0EE4A4553}"/>
                </a:ext>
              </a:extLst>
            </p:cNvPr>
            <p:cNvSpPr>
              <a:spLocks noGrp="1" noRot="1" noMove="1" noResize="1" noEditPoints="1" noAdjustHandles="1" noChangeArrowheads="1" noChangeShapeType="1"/>
            </p:cNvSpPr>
            <p:nvPr/>
          </p:nvSpPr>
          <p:spPr>
            <a:xfrm rot="5400000">
              <a:off x="6550434" y="-5633617"/>
              <a:ext cx="872308" cy="13458826"/>
            </a:xfrm>
            <a:prstGeom prst="rect">
              <a:avLst/>
            </a:prstGeom>
            <a:solidFill>
              <a:srgbClr val="0067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a:extLst>
                <a:ext uri="{FF2B5EF4-FFF2-40B4-BE49-F238E27FC236}">
                  <a16:creationId xmlns:a16="http://schemas.microsoft.com/office/drawing/2014/main" id="{C29FD3ED-662D-E584-6A67-39FC2D29E69B}"/>
                </a:ext>
              </a:extLst>
            </p:cNvPr>
            <p:cNvSpPr>
              <a:spLocks noGrp="1" noRot="1" noMove="1" noResize="1" noEditPoints="1" noAdjustHandles="1" noChangeArrowheads="1" noChangeShapeType="1"/>
            </p:cNvSpPr>
            <p:nvPr/>
          </p:nvSpPr>
          <p:spPr>
            <a:xfrm>
              <a:off x="0" y="0"/>
              <a:ext cx="1771650" cy="10287000"/>
            </a:xfrm>
            <a:prstGeom prst="rect">
              <a:avLst/>
            </a:prstGeom>
            <a:solidFill>
              <a:srgbClr val="0067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5" name="Picture 4" descr="Logo, company name&#10;&#10;Description automatically generated">
              <a:extLst>
                <a:ext uri="{FF2B5EF4-FFF2-40B4-BE49-F238E27FC236}">
                  <a16:creationId xmlns:a16="http://schemas.microsoft.com/office/drawing/2014/main" id="{4FAC4EEE-92D8-053C-A0E5-AD8D689385ED}"/>
                </a:ext>
              </a:extLst>
            </p:cNvPr>
            <p:cNvPicPr>
              <a:picLocks noGrp="1" noRot="1" noChangeAspect="1" noMove="1" noResize="1" noEditPoints="1" noAdjustHandles="1" noChangeArrowheads="1" noChangeShapeType="1" noCrop="1"/>
            </p:cNvPicPr>
            <p:nvPr/>
          </p:nvPicPr>
          <p:blipFill>
            <a:blip r:embed="rId3"/>
            <a:stretch>
              <a:fillRect/>
            </a:stretch>
          </p:blipFill>
          <p:spPr>
            <a:xfrm>
              <a:off x="404207" y="669755"/>
              <a:ext cx="963235" cy="862196"/>
            </a:xfrm>
            <a:prstGeom prst="rect">
              <a:avLst/>
            </a:prstGeom>
          </p:spPr>
        </p:pic>
        <p:sp>
          <p:nvSpPr>
            <p:cNvPr id="6" name="TextBox 5">
              <a:extLst>
                <a:ext uri="{FF2B5EF4-FFF2-40B4-BE49-F238E27FC236}">
                  <a16:creationId xmlns:a16="http://schemas.microsoft.com/office/drawing/2014/main" id="{92B60430-8A78-B1B3-67C2-4E7830E0FDDA}"/>
                </a:ext>
              </a:extLst>
            </p:cNvPr>
            <p:cNvSpPr txBox="1">
              <a:spLocks noGrp="1" noRot="1" noMove="1" noResize="1" noEditPoints="1" noAdjustHandles="1" noChangeArrowheads="1" noChangeShapeType="1"/>
            </p:cNvSpPr>
            <p:nvPr/>
          </p:nvSpPr>
          <p:spPr>
            <a:xfrm>
              <a:off x="1" y="9258300"/>
              <a:ext cx="1771650" cy="276999"/>
            </a:xfrm>
            <a:prstGeom prst="rect">
              <a:avLst/>
            </a:prstGeom>
          </p:spPr>
          <p:txBody>
            <a:bodyPr wrap="square" lIns="0" tIns="0" rIns="0" bIns="0" rtlCol="0" anchor="t">
              <a:spAutoFit/>
            </a:bodyPr>
            <a:lstStyle/>
            <a:p>
              <a:pPr algn="ctr"/>
              <a:r>
                <a:rPr lang="en-US" b="1" dirty="0">
                  <a:solidFill>
                    <a:schemeClr val="bg1"/>
                  </a:solidFill>
                  <a:latin typeface="Poppins"/>
                </a:rPr>
                <a:t>cbtrust.org</a:t>
              </a:r>
            </a:p>
          </p:txBody>
        </p:sp>
      </p:grpSp>
      <p:sp>
        <p:nvSpPr>
          <p:cNvPr id="16" name="TextBox 15">
            <a:extLst>
              <a:ext uri="{FF2B5EF4-FFF2-40B4-BE49-F238E27FC236}">
                <a16:creationId xmlns:a16="http://schemas.microsoft.com/office/drawing/2014/main" id="{016A139D-0907-0BFC-A347-EE32753CA3D0}"/>
              </a:ext>
            </a:extLst>
          </p:cNvPr>
          <p:cNvSpPr txBox="1"/>
          <p:nvPr/>
        </p:nvSpPr>
        <p:spPr>
          <a:xfrm>
            <a:off x="2051685" y="1866900"/>
            <a:ext cx="5720715" cy="492443"/>
          </a:xfrm>
          <a:prstGeom prst="rect">
            <a:avLst/>
          </a:prstGeom>
        </p:spPr>
        <p:txBody>
          <a:bodyPr wrap="square" lIns="0" tIns="0" rIns="0" bIns="0" rtlCol="0" anchor="t">
            <a:spAutoFit/>
          </a:bodyPr>
          <a:lstStyle/>
          <a:p>
            <a:r>
              <a:rPr lang="en-US" sz="3200" b="1" dirty="0">
                <a:solidFill>
                  <a:schemeClr val="tx1">
                    <a:lumMod val="75000"/>
                    <a:lumOff val="25000"/>
                  </a:schemeClr>
                </a:solidFill>
                <a:latin typeface="Poppins"/>
              </a:rPr>
              <a:t>Chesapeake Bay Trust</a:t>
            </a:r>
          </a:p>
        </p:txBody>
      </p:sp>
      <p:sp>
        <p:nvSpPr>
          <p:cNvPr id="7" name="Content Placeholder 2">
            <a:extLst>
              <a:ext uri="{FF2B5EF4-FFF2-40B4-BE49-F238E27FC236}">
                <a16:creationId xmlns:a16="http://schemas.microsoft.com/office/drawing/2014/main" id="{3CC792AB-5259-F66F-13EC-D5EEDED3E9D0}"/>
              </a:ext>
            </a:extLst>
          </p:cNvPr>
          <p:cNvSpPr txBox="1">
            <a:spLocks/>
          </p:cNvSpPr>
          <p:nvPr/>
        </p:nvSpPr>
        <p:spPr>
          <a:xfrm>
            <a:off x="1828800" y="2857500"/>
            <a:ext cx="11753087" cy="5858378"/>
          </a:xfrm>
          <a:prstGeom prst="rect">
            <a:avLst/>
          </a:prstGeom>
        </p:spPr>
        <p:txBody>
          <a:bodyPr anchor="t">
            <a:normAutofit lnSpcReduction="10000"/>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sz="3200" b="1" dirty="0">
                <a:solidFill>
                  <a:schemeClr val="tx1">
                    <a:lumMod val="75000"/>
                    <a:lumOff val="25000"/>
                  </a:schemeClr>
                </a:solidFill>
                <a:latin typeface="Poppins"/>
              </a:rPr>
              <a:t>Mission</a:t>
            </a:r>
          </a:p>
          <a:p>
            <a:pPr marL="0" indent="0">
              <a:buFont typeface="Arial" pitchFamily="34" charset="0"/>
              <a:buNone/>
            </a:pPr>
            <a:r>
              <a:rPr lang="en-US" sz="2500" dirty="0">
                <a:latin typeface="Poppins" panose="00000500000000000000" pitchFamily="2" charset="0"/>
                <a:cs typeface="Poppins" panose="00000500000000000000" pitchFamily="2" charset="0"/>
              </a:rPr>
              <a:t>To</a:t>
            </a:r>
            <a:r>
              <a:rPr lang="en-US" sz="2500" b="1" dirty="0">
                <a:latin typeface="Poppins" panose="00000500000000000000" pitchFamily="2" charset="0"/>
                <a:cs typeface="Poppins" panose="00000500000000000000" pitchFamily="2" charset="0"/>
              </a:rPr>
              <a:t> </a:t>
            </a:r>
            <a:r>
              <a:rPr lang="en-US" sz="2500" dirty="0">
                <a:latin typeface="Poppins" panose="00000500000000000000" pitchFamily="2" charset="0"/>
                <a:cs typeface="Poppins" panose="00000500000000000000" pitchFamily="2" charset="0"/>
              </a:rPr>
              <a:t>engage and empower diverse groups to take actions that enrich natural resources and local communities of the Chesapeake Bay region.</a:t>
            </a:r>
          </a:p>
          <a:p>
            <a:pPr marL="0" indent="0" algn="ctr">
              <a:buFont typeface="Arial" pitchFamily="34" charset="0"/>
              <a:buNone/>
            </a:pPr>
            <a:endParaRPr lang="en-US" sz="3200" b="1" dirty="0">
              <a:solidFill>
                <a:srgbClr val="00B0F0"/>
              </a:solidFill>
              <a:latin typeface="Poppins" panose="00000500000000000000" pitchFamily="2" charset="0"/>
              <a:cs typeface="Poppins" panose="00000500000000000000" pitchFamily="2" charset="0"/>
            </a:endParaRPr>
          </a:p>
          <a:p>
            <a:pPr marL="0" indent="0" algn="ctr">
              <a:buFont typeface="Arial" pitchFamily="34" charset="0"/>
              <a:buNone/>
            </a:pPr>
            <a:r>
              <a:rPr lang="en-US" sz="3200" b="1" dirty="0">
                <a:solidFill>
                  <a:schemeClr val="tx1">
                    <a:lumMod val="75000"/>
                    <a:lumOff val="25000"/>
                  </a:schemeClr>
                </a:solidFill>
                <a:latin typeface="Poppins"/>
              </a:rPr>
              <a:t>Vision</a:t>
            </a:r>
          </a:p>
          <a:p>
            <a:pPr marL="0" indent="0">
              <a:buFont typeface="Arial" pitchFamily="34" charset="0"/>
              <a:buNone/>
            </a:pPr>
            <a:r>
              <a:rPr lang="en-US" sz="2500" dirty="0">
                <a:latin typeface="Poppins" panose="00000500000000000000" pitchFamily="2" charset="0"/>
                <a:cs typeface="Poppins" panose="00000500000000000000" pitchFamily="2" charset="0"/>
              </a:rPr>
              <a:t>The Chesapeake Bay and local watersheds are healthy and safe, our waters are fishable and swimmable, local communities benefit from these healthy resources, and everyone participates in restoring and protecting our natural resource treasures</a:t>
            </a:r>
          </a:p>
          <a:p>
            <a:endParaRPr lang="en-US" sz="2500" dirty="0">
              <a:latin typeface="Poppins" panose="00000500000000000000" pitchFamily="2" charset="0"/>
              <a:cs typeface="Poppins" panose="00000500000000000000" pitchFamily="2" charset="0"/>
            </a:endParaRPr>
          </a:p>
          <a:p>
            <a:pPr marL="0" indent="0" algn="ctr">
              <a:buNone/>
            </a:pPr>
            <a:r>
              <a:rPr lang="en-US" sz="3200" b="1" dirty="0">
                <a:solidFill>
                  <a:schemeClr val="tx1">
                    <a:lumMod val="75000"/>
                    <a:lumOff val="25000"/>
                  </a:schemeClr>
                </a:solidFill>
                <a:latin typeface="Poppins"/>
              </a:rPr>
              <a:t>Goal</a:t>
            </a:r>
          </a:p>
          <a:p>
            <a:pPr marL="0" indent="0" algn="ctr">
              <a:buFont typeface="Arial" pitchFamily="34" charset="0"/>
              <a:buNone/>
            </a:pPr>
            <a:r>
              <a:rPr lang="en-US" sz="2500" dirty="0">
                <a:latin typeface="Poppins" panose="00000500000000000000" pitchFamily="2" charset="0"/>
                <a:cs typeface="Poppins" panose="00000500000000000000" pitchFamily="2" charset="0"/>
              </a:rPr>
              <a:t>We believe that getting residents involved is key to restoring the Chesapeake Bay.</a:t>
            </a:r>
          </a:p>
        </p:txBody>
      </p:sp>
    </p:spTree>
    <p:extLst>
      <p:ext uri="{BB962C8B-B14F-4D97-AF65-F5344CB8AC3E}">
        <p14:creationId xmlns:p14="http://schemas.microsoft.com/office/powerpoint/2010/main" val="3286747008"/>
      </p:ext>
    </p:extLst>
  </p:cSld>
  <p:clrMapOvr>
    <a:masterClrMapping/>
  </p:clrMapOvr>
  <mc:AlternateContent xmlns:mc="http://schemas.openxmlformats.org/markup-compatibility/2006" xmlns:p14="http://schemas.microsoft.com/office/powerpoint/2010/main">
    <mc:Choice Requires="p14">
      <p:transition spd="slow" p14:dur="2000" advTm="43665"/>
    </mc:Choice>
    <mc:Fallback xmlns="">
      <p:transition spd="slow" advTm="43665"/>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599252-590F-53AE-3CD6-2166AA5B66EF}"/>
              </a:ext>
            </a:extLst>
          </p:cNvPr>
          <p:cNvPicPr>
            <a:picLocks noChangeAspect="1"/>
          </p:cNvPicPr>
          <p:nvPr/>
        </p:nvPicPr>
        <p:blipFill>
          <a:blip r:embed="rId3"/>
          <a:stretch>
            <a:fillRect/>
          </a:stretch>
        </p:blipFill>
        <p:spPr>
          <a:xfrm>
            <a:off x="417443" y="2445023"/>
            <a:ext cx="12561462" cy="5746477"/>
          </a:xfrm>
          <a:prstGeom prst="rect">
            <a:avLst/>
          </a:prstGeom>
        </p:spPr>
      </p:pic>
      <p:sp>
        <p:nvSpPr>
          <p:cNvPr id="5" name="Arrow: Down 4">
            <a:extLst>
              <a:ext uri="{FF2B5EF4-FFF2-40B4-BE49-F238E27FC236}">
                <a16:creationId xmlns:a16="http://schemas.microsoft.com/office/drawing/2014/main" id="{9A6B1B0F-8555-3389-1D4C-DB0BFF699FC2}"/>
              </a:ext>
            </a:extLst>
          </p:cNvPr>
          <p:cNvSpPr/>
          <p:nvPr/>
        </p:nvSpPr>
        <p:spPr>
          <a:xfrm rot="3939247">
            <a:off x="6520895" y="4611862"/>
            <a:ext cx="892161" cy="1364390"/>
          </a:xfrm>
          <a:prstGeom prst="downArrow">
            <a:avLst/>
          </a:prstGeom>
          <a:solidFill>
            <a:srgbClr val="FFC000"/>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6" name="TextBox 5">
            <a:extLst>
              <a:ext uri="{FF2B5EF4-FFF2-40B4-BE49-F238E27FC236}">
                <a16:creationId xmlns:a16="http://schemas.microsoft.com/office/drawing/2014/main" id="{108B6A89-6EE0-02FD-C833-734146290DFE}"/>
              </a:ext>
            </a:extLst>
          </p:cNvPr>
          <p:cNvSpPr txBox="1"/>
          <p:nvPr/>
        </p:nvSpPr>
        <p:spPr>
          <a:xfrm>
            <a:off x="417443" y="8459774"/>
            <a:ext cx="11867322" cy="646331"/>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Amount requested: This automatically populates by adding the Quantity Requested and the Cost Per Unit Requested. Double check that it adds to what you need. </a:t>
            </a:r>
          </a:p>
        </p:txBody>
      </p:sp>
      <p:sp>
        <p:nvSpPr>
          <p:cNvPr id="7" name="Title 1">
            <a:extLst>
              <a:ext uri="{FF2B5EF4-FFF2-40B4-BE49-F238E27FC236}">
                <a16:creationId xmlns:a16="http://schemas.microsoft.com/office/drawing/2014/main" id="{B1269286-0074-EC57-1722-D96EDD77714A}"/>
              </a:ext>
            </a:extLst>
          </p:cNvPr>
          <p:cNvSpPr txBox="1">
            <a:spLocks/>
          </p:cNvSpPr>
          <p:nvPr/>
        </p:nvSpPr>
        <p:spPr>
          <a:xfrm>
            <a:off x="2200017" y="952500"/>
            <a:ext cx="9011167" cy="826660"/>
          </a:xfrm>
          <a:prstGeom prst="rect">
            <a:avLst/>
          </a:prstGeom>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r>
              <a:rPr lang="en-US" dirty="0"/>
              <a:t>https://cbtrust.org/forms-policies/</a:t>
            </a:r>
          </a:p>
        </p:txBody>
      </p:sp>
      <p:sp>
        <p:nvSpPr>
          <p:cNvPr id="8" name="Title 1">
            <a:extLst>
              <a:ext uri="{FF2B5EF4-FFF2-40B4-BE49-F238E27FC236}">
                <a16:creationId xmlns:a16="http://schemas.microsoft.com/office/drawing/2014/main" id="{2B1F5219-FAE0-E297-7F47-93B807DB8A43}"/>
              </a:ext>
            </a:extLst>
          </p:cNvPr>
          <p:cNvSpPr txBox="1">
            <a:spLocks/>
          </p:cNvSpPr>
          <p:nvPr/>
        </p:nvSpPr>
        <p:spPr bwMode="auto">
          <a:xfrm>
            <a:off x="1371600" y="378824"/>
            <a:ext cx="10667999" cy="826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a:r>
              <a:rPr lang="en-US" sz="3600" dirty="0">
                <a:solidFill>
                  <a:srgbClr val="404040"/>
                </a:solidFill>
                <a:latin typeface="Poppins Bold"/>
                <a:ea typeface="+mn-ea"/>
                <a:cs typeface="+mn-cs"/>
              </a:rPr>
              <a:t>Financial Management Spreadsheet</a:t>
            </a:r>
          </a:p>
        </p:txBody>
      </p:sp>
    </p:spTree>
    <p:extLst>
      <p:ext uri="{BB962C8B-B14F-4D97-AF65-F5344CB8AC3E}">
        <p14:creationId xmlns:p14="http://schemas.microsoft.com/office/powerpoint/2010/main" val="1447707387"/>
      </p:ext>
    </p:extLst>
  </p:cSld>
  <p:clrMapOvr>
    <a:masterClrMapping/>
  </p:clrMapOvr>
  <mc:AlternateContent xmlns:mc="http://schemas.openxmlformats.org/markup-compatibility/2006" xmlns:p14="http://schemas.microsoft.com/office/powerpoint/2010/main">
    <mc:Choice Requires="p14">
      <p:transition spd="slow" p14:dur="2000" advTm="7614"/>
    </mc:Choice>
    <mc:Fallback xmlns="">
      <p:transition spd="slow" advTm="7614"/>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8A2248A-1223-592A-206A-939F701BB9C4}"/>
              </a:ext>
            </a:extLst>
          </p:cNvPr>
          <p:cNvGrpSpPr>
            <a:grpSpLocks noGrp="1" noUngrp="1" noRot="1" noMove="1" noResize="1"/>
          </p:cNvGrpSpPr>
          <p:nvPr/>
        </p:nvGrpSpPr>
        <p:grpSpPr>
          <a:xfrm>
            <a:off x="0" y="0"/>
            <a:ext cx="13716001" cy="10287000"/>
            <a:chOff x="0" y="0"/>
            <a:chExt cx="13716001" cy="10287000"/>
          </a:xfrm>
        </p:grpSpPr>
        <p:sp>
          <p:nvSpPr>
            <p:cNvPr id="4" name="Rectangle 3">
              <a:extLst>
                <a:ext uri="{FF2B5EF4-FFF2-40B4-BE49-F238E27FC236}">
                  <a16:creationId xmlns:a16="http://schemas.microsoft.com/office/drawing/2014/main" id="{571CA2CD-C050-9E7D-5A01-51B0EE4A4553}"/>
                </a:ext>
              </a:extLst>
            </p:cNvPr>
            <p:cNvSpPr>
              <a:spLocks noGrp="1" noRot="1" noMove="1" noResize="1" noEditPoints="1" noAdjustHandles="1" noChangeArrowheads="1" noChangeShapeType="1"/>
            </p:cNvSpPr>
            <p:nvPr/>
          </p:nvSpPr>
          <p:spPr>
            <a:xfrm rot="5400000">
              <a:off x="6550434" y="-5633617"/>
              <a:ext cx="872308" cy="13458826"/>
            </a:xfrm>
            <a:prstGeom prst="rect">
              <a:avLst/>
            </a:prstGeom>
            <a:solidFill>
              <a:srgbClr val="00A3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a:extLst>
                <a:ext uri="{FF2B5EF4-FFF2-40B4-BE49-F238E27FC236}">
                  <a16:creationId xmlns:a16="http://schemas.microsoft.com/office/drawing/2014/main" id="{C29FD3ED-662D-E584-6A67-39FC2D29E69B}"/>
                </a:ext>
              </a:extLst>
            </p:cNvPr>
            <p:cNvSpPr>
              <a:spLocks noGrp="1" noRot="1" noMove="1" noResize="1" noEditPoints="1" noAdjustHandles="1" noChangeArrowheads="1" noChangeShapeType="1"/>
            </p:cNvSpPr>
            <p:nvPr/>
          </p:nvSpPr>
          <p:spPr>
            <a:xfrm>
              <a:off x="0" y="0"/>
              <a:ext cx="1771650" cy="10287000"/>
            </a:xfrm>
            <a:prstGeom prst="rect">
              <a:avLst/>
            </a:prstGeom>
            <a:solidFill>
              <a:srgbClr val="00A3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5" name="Picture 4" descr="Logo, company name&#10;&#10;Description automatically generated">
              <a:extLst>
                <a:ext uri="{FF2B5EF4-FFF2-40B4-BE49-F238E27FC236}">
                  <a16:creationId xmlns:a16="http://schemas.microsoft.com/office/drawing/2014/main" id="{4FAC4EEE-92D8-053C-A0E5-AD8D689385ED}"/>
                </a:ext>
              </a:extLst>
            </p:cNvPr>
            <p:cNvPicPr>
              <a:picLocks noGrp="1" noRot="1" noChangeAspect="1" noMove="1" noResize="1" noEditPoints="1" noAdjustHandles="1" noChangeArrowheads="1" noChangeShapeType="1" noCrop="1"/>
            </p:cNvPicPr>
            <p:nvPr/>
          </p:nvPicPr>
          <p:blipFill>
            <a:blip r:embed="rId3"/>
            <a:stretch>
              <a:fillRect/>
            </a:stretch>
          </p:blipFill>
          <p:spPr>
            <a:xfrm>
              <a:off x="404207" y="669755"/>
              <a:ext cx="963235" cy="862196"/>
            </a:xfrm>
            <a:prstGeom prst="rect">
              <a:avLst/>
            </a:prstGeom>
          </p:spPr>
        </p:pic>
        <p:sp>
          <p:nvSpPr>
            <p:cNvPr id="6" name="TextBox 5">
              <a:extLst>
                <a:ext uri="{FF2B5EF4-FFF2-40B4-BE49-F238E27FC236}">
                  <a16:creationId xmlns:a16="http://schemas.microsoft.com/office/drawing/2014/main" id="{92B60430-8A78-B1B3-67C2-4E7830E0FDDA}"/>
                </a:ext>
              </a:extLst>
            </p:cNvPr>
            <p:cNvSpPr txBox="1">
              <a:spLocks noGrp="1" noRot="1" noMove="1" noResize="1" noEditPoints="1" noAdjustHandles="1" noChangeArrowheads="1" noChangeShapeType="1"/>
            </p:cNvSpPr>
            <p:nvPr/>
          </p:nvSpPr>
          <p:spPr>
            <a:xfrm>
              <a:off x="1" y="9258300"/>
              <a:ext cx="1771650" cy="276999"/>
            </a:xfrm>
            <a:prstGeom prst="rect">
              <a:avLst/>
            </a:prstGeom>
          </p:spPr>
          <p:txBody>
            <a:bodyPr wrap="square" lIns="0" tIns="0" rIns="0" bIns="0" rtlCol="0" anchor="t">
              <a:spAutoFit/>
            </a:bodyPr>
            <a:lstStyle/>
            <a:p>
              <a:pPr algn="ctr"/>
              <a:r>
                <a:rPr lang="en-US" b="1" dirty="0">
                  <a:solidFill>
                    <a:schemeClr val="bg1"/>
                  </a:solidFill>
                  <a:latin typeface="Poppins"/>
                </a:rPr>
                <a:t>cbtrust.org</a:t>
              </a:r>
            </a:p>
          </p:txBody>
        </p:sp>
      </p:grpSp>
      <p:pic>
        <p:nvPicPr>
          <p:cNvPr id="7" name="Picture 6" descr="A screenshot of a cell phone&#10;&#10;Description automatically generated">
            <a:extLst>
              <a:ext uri="{FF2B5EF4-FFF2-40B4-BE49-F238E27FC236}">
                <a16:creationId xmlns:a16="http://schemas.microsoft.com/office/drawing/2014/main" id="{020D2448-C8F1-EEEA-0CC8-486C205DCF7E}"/>
              </a:ext>
            </a:extLst>
          </p:cNvPr>
          <p:cNvPicPr>
            <a:picLocks noChangeAspect="1"/>
          </p:cNvPicPr>
          <p:nvPr/>
        </p:nvPicPr>
        <p:blipFill rotWithShape="1">
          <a:blip r:embed="rId4">
            <a:extLst>
              <a:ext uri="{28A0092B-C50C-407E-A947-70E740481C1C}">
                <a14:useLocalDpi xmlns:a14="http://schemas.microsoft.com/office/drawing/2010/main"/>
              </a:ext>
            </a:extLst>
          </a:blip>
          <a:stretch/>
        </p:blipFill>
        <p:spPr>
          <a:xfrm>
            <a:off x="5943600" y="1714500"/>
            <a:ext cx="7354214" cy="5442118"/>
          </a:xfrm>
          <a:prstGeom prst="rect">
            <a:avLst/>
          </a:prstGeom>
        </p:spPr>
      </p:pic>
      <p:sp>
        <p:nvSpPr>
          <p:cNvPr id="8" name="Content Placeholder 2">
            <a:extLst>
              <a:ext uri="{FF2B5EF4-FFF2-40B4-BE49-F238E27FC236}">
                <a16:creationId xmlns:a16="http://schemas.microsoft.com/office/drawing/2014/main" id="{207B000F-80FB-2F6B-5935-4F2B79F4BE3A}"/>
              </a:ext>
            </a:extLst>
          </p:cNvPr>
          <p:cNvSpPr txBox="1">
            <a:spLocks/>
          </p:cNvSpPr>
          <p:nvPr/>
        </p:nvSpPr>
        <p:spPr>
          <a:xfrm>
            <a:off x="6056986" y="7626811"/>
            <a:ext cx="7354214" cy="1731888"/>
          </a:xfrm>
          <a:prstGeom prst="rect">
            <a:avLst/>
          </a:prstGeom>
        </p:spPr>
        <p:txBody>
          <a:bodyPr vert="horz" lIns="91440" tIns="45720" rIns="91440" bIns="45720" rtlCol="0" anchor="t">
            <a:normAutofit lnSpcReduction="10000"/>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indent="-228600"/>
            <a:r>
              <a:rPr lang="en-US" sz="2700" dirty="0">
                <a:latin typeface="Poppins" panose="00000500000000000000" pitchFamily="2" charset="0"/>
                <a:cs typeface="Poppins" panose="00000500000000000000" pitchFamily="2" charset="0"/>
              </a:rPr>
              <a:t>Go to </a:t>
            </a:r>
            <a:r>
              <a:rPr lang="en-US" sz="2700" dirty="0">
                <a:latin typeface="Poppins" panose="00000500000000000000" pitchFamily="2" charset="0"/>
                <a:cs typeface="Poppins" panose="00000500000000000000" pitchFamily="2" charset="0"/>
                <a:hlinkClick r:id="rId5">
                  <a:extLst>
                    <a:ext uri="{A12FA001-AC4F-418D-AE19-62706E023703}">
                      <ahyp:hlinkClr xmlns:ahyp="http://schemas.microsoft.com/office/drawing/2018/hyperlinkcolor" val="tx"/>
                    </a:ext>
                  </a:extLst>
                </a:hlinkClick>
              </a:rPr>
              <a:t>https://cbtrust.org/grants/</a:t>
            </a:r>
            <a:r>
              <a:rPr lang="en-US" sz="2700" dirty="0">
                <a:latin typeface="Poppins" panose="00000500000000000000" pitchFamily="2" charset="0"/>
                <a:cs typeface="Poppins" panose="00000500000000000000" pitchFamily="2" charset="0"/>
              </a:rPr>
              <a:t> to watch this video for a detailed and thorough explanation of the application process.</a:t>
            </a:r>
          </a:p>
          <a:p>
            <a:pPr indent="-228600"/>
            <a:endParaRPr lang="en-US" sz="2700" dirty="0">
              <a:latin typeface="Poppins" panose="00000500000000000000" pitchFamily="2" charset="0"/>
              <a:cs typeface="Poppins" panose="00000500000000000000" pitchFamily="2" charset="0"/>
            </a:endParaRPr>
          </a:p>
        </p:txBody>
      </p:sp>
      <p:sp>
        <p:nvSpPr>
          <p:cNvPr id="9" name="Title 1">
            <a:extLst>
              <a:ext uri="{FF2B5EF4-FFF2-40B4-BE49-F238E27FC236}">
                <a16:creationId xmlns:a16="http://schemas.microsoft.com/office/drawing/2014/main" id="{A11BE2DD-7C07-C89C-8357-A4B2A7B50BDE}"/>
              </a:ext>
            </a:extLst>
          </p:cNvPr>
          <p:cNvSpPr txBox="1">
            <a:spLocks/>
          </p:cNvSpPr>
          <p:nvPr/>
        </p:nvSpPr>
        <p:spPr>
          <a:xfrm>
            <a:off x="1588617" y="3068011"/>
            <a:ext cx="4354983" cy="3180548"/>
          </a:xfrm>
          <a:prstGeom prst="rect">
            <a:avLst/>
          </a:prstGeom>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r>
              <a:rPr lang="en-US" sz="4800" dirty="0">
                <a:latin typeface="Poppins" panose="00000500000000000000" pitchFamily="2" charset="0"/>
                <a:cs typeface="Poppins" panose="00000500000000000000" pitchFamily="2" charset="0"/>
              </a:rPr>
              <a:t>Watch our “How to Apply for a Grant” Video</a:t>
            </a:r>
          </a:p>
        </p:txBody>
      </p:sp>
    </p:spTree>
    <p:extLst>
      <p:ext uri="{BB962C8B-B14F-4D97-AF65-F5344CB8AC3E}">
        <p14:creationId xmlns:p14="http://schemas.microsoft.com/office/powerpoint/2010/main" val="272389582"/>
      </p:ext>
    </p:extLst>
  </p:cSld>
  <p:clrMapOvr>
    <a:masterClrMapping/>
  </p:clrMapOvr>
  <mc:AlternateContent xmlns:mc="http://schemas.openxmlformats.org/markup-compatibility/2006" xmlns:p14="http://schemas.microsoft.com/office/powerpoint/2010/main">
    <mc:Choice Requires="p14">
      <p:transition spd="slow" p14:dur="2000" advTm="12697"/>
    </mc:Choice>
    <mc:Fallback xmlns="">
      <p:transition spd="slow" advTm="12697"/>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8A2248A-1223-592A-206A-939F701BB9C4}"/>
              </a:ext>
            </a:extLst>
          </p:cNvPr>
          <p:cNvGrpSpPr>
            <a:grpSpLocks noGrp="1" noUngrp="1" noRot="1" noMove="1" noResize="1"/>
          </p:cNvGrpSpPr>
          <p:nvPr/>
        </p:nvGrpSpPr>
        <p:grpSpPr>
          <a:xfrm>
            <a:off x="0" y="0"/>
            <a:ext cx="13716001" cy="10287000"/>
            <a:chOff x="0" y="0"/>
            <a:chExt cx="13716001" cy="10287000"/>
          </a:xfrm>
        </p:grpSpPr>
        <p:sp>
          <p:nvSpPr>
            <p:cNvPr id="4" name="Rectangle 3">
              <a:extLst>
                <a:ext uri="{FF2B5EF4-FFF2-40B4-BE49-F238E27FC236}">
                  <a16:creationId xmlns:a16="http://schemas.microsoft.com/office/drawing/2014/main" id="{571CA2CD-C050-9E7D-5A01-51B0EE4A4553}"/>
                </a:ext>
              </a:extLst>
            </p:cNvPr>
            <p:cNvSpPr>
              <a:spLocks noGrp="1" noRot="1" noMove="1" noResize="1" noEditPoints="1" noAdjustHandles="1" noChangeArrowheads="1" noChangeShapeType="1"/>
            </p:cNvSpPr>
            <p:nvPr/>
          </p:nvSpPr>
          <p:spPr>
            <a:xfrm rot="5400000">
              <a:off x="6550434" y="-5633617"/>
              <a:ext cx="872308" cy="13458826"/>
            </a:xfrm>
            <a:prstGeom prst="rect">
              <a:avLst/>
            </a:prstGeom>
            <a:solidFill>
              <a:srgbClr val="00A3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a:extLst>
                <a:ext uri="{FF2B5EF4-FFF2-40B4-BE49-F238E27FC236}">
                  <a16:creationId xmlns:a16="http://schemas.microsoft.com/office/drawing/2014/main" id="{C29FD3ED-662D-E584-6A67-39FC2D29E69B}"/>
                </a:ext>
              </a:extLst>
            </p:cNvPr>
            <p:cNvSpPr>
              <a:spLocks noGrp="1" noRot="1" noMove="1" noResize="1" noEditPoints="1" noAdjustHandles="1" noChangeArrowheads="1" noChangeShapeType="1"/>
            </p:cNvSpPr>
            <p:nvPr/>
          </p:nvSpPr>
          <p:spPr>
            <a:xfrm>
              <a:off x="0" y="0"/>
              <a:ext cx="1771650" cy="10287000"/>
            </a:xfrm>
            <a:prstGeom prst="rect">
              <a:avLst/>
            </a:prstGeom>
            <a:solidFill>
              <a:srgbClr val="00A3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5" name="Picture 4" descr="Logo, company name&#10;&#10;Description automatically generated">
              <a:extLst>
                <a:ext uri="{FF2B5EF4-FFF2-40B4-BE49-F238E27FC236}">
                  <a16:creationId xmlns:a16="http://schemas.microsoft.com/office/drawing/2014/main" id="{4FAC4EEE-92D8-053C-A0E5-AD8D689385ED}"/>
                </a:ext>
              </a:extLst>
            </p:cNvPr>
            <p:cNvPicPr>
              <a:picLocks noGrp="1" noRot="1" noChangeAspect="1" noMove="1" noResize="1" noEditPoints="1" noAdjustHandles="1" noChangeArrowheads="1" noChangeShapeType="1" noCrop="1"/>
            </p:cNvPicPr>
            <p:nvPr/>
          </p:nvPicPr>
          <p:blipFill>
            <a:blip r:embed="rId3"/>
            <a:stretch>
              <a:fillRect/>
            </a:stretch>
          </p:blipFill>
          <p:spPr>
            <a:xfrm>
              <a:off x="404207" y="669755"/>
              <a:ext cx="963235" cy="862196"/>
            </a:xfrm>
            <a:prstGeom prst="rect">
              <a:avLst/>
            </a:prstGeom>
          </p:spPr>
        </p:pic>
        <p:sp>
          <p:nvSpPr>
            <p:cNvPr id="6" name="TextBox 5">
              <a:extLst>
                <a:ext uri="{FF2B5EF4-FFF2-40B4-BE49-F238E27FC236}">
                  <a16:creationId xmlns:a16="http://schemas.microsoft.com/office/drawing/2014/main" id="{92B60430-8A78-B1B3-67C2-4E7830E0FDDA}"/>
                </a:ext>
              </a:extLst>
            </p:cNvPr>
            <p:cNvSpPr txBox="1">
              <a:spLocks noGrp="1" noRot="1" noMove="1" noResize="1" noEditPoints="1" noAdjustHandles="1" noChangeArrowheads="1" noChangeShapeType="1"/>
            </p:cNvSpPr>
            <p:nvPr/>
          </p:nvSpPr>
          <p:spPr>
            <a:xfrm>
              <a:off x="1" y="9258300"/>
              <a:ext cx="1771650" cy="276999"/>
            </a:xfrm>
            <a:prstGeom prst="rect">
              <a:avLst/>
            </a:prstGeom>
          </p:spPr>
          <p:txBody>
            <a:bodyPr wrap="square" lIns="0" tIns="0" rIns="0" bIns="0" rtlCol="0" anchor="t">
              <a:spAutoFit/>
            </a:bodyPr>
            <a:lstStyle/>
            <a:p>
              <a:pPr algn="ctr"/>
              <a:r>
                <a:rPr lang="en-US" b="1" dirty="0">
                  <a:solidFill>
                    <a:schemeClr val="bg1"/>
                  </a:solidFill>
                  <a:latin typeface="Poppins"/>
                </a:rPr>
                <a:t>cbtrust.org</a:t>
              </a:r>
            </a:p>
          </p:txBody>
        </p:sp>
      </p:grpSp>
      <p:sp>
        <p:nvSpPr>
          <p:cNvPr id="2" name="Title 1">
            <a:extLst>
              <a:ext uri="{FF2B5EF4-FFF2-40B4-BE49-F238E27FC236}">
                <a16:creationId xmlns:a16="http://schemas.microsoft.com/office/drawing/2014/main" id="{DB9A08F1-7F6F-4683-8EE8-6F2C0262BF76}"/>
              </a:ext>
            </a:extLst>
          </p:cNvPr>
          <p:cNvSpPr txBox="1">
            <a:spLocks/>
          </p:cNvSpPr>
          <p:nvPr/>
        </p:nvSpPr>
        <p:spPr>
          <a:xfrm>
            <a:off x="1802554" y="3869690"/>
            <a:ext cx="4369646" cy="2503710"/>
          </a:xfrm>
          <a:prstGeom prst="rect">
            <a:avLst/>
          </a:prstGeom>
        </p:spPr>
        <p:txBody>
          <a:bodyPr/>
          <a:lstStyle>
            <a:lvl1pPr algn="ctr" defTabSz="685800" rtl="0" eaLnBrk="1" latinLnBrk="0" hangingPunct="1">
              <a:spcBef>
                <a:spcPct val="0"/>
              </a:spcBef>
              <a:buNone/>
              <a:defRPr sz="3300" kern="1200">
                <a:solidFill>
                  <a:schemeClr val="tx1"/>
                </a:solidFill>
                <a:latin typeface="+mj-lt"/>
                <a:ea typeface="+mj-ea"/>
                <a:cs typeface="+mj-cs"/>
              </a:defRPr>
            </a:lvl1pPr>
          </a:lstStyle>
          <a:p>
            <a:r>
              <a:rPr lang="en-US" b="1" dirty="0">
                <a:latin typeface="Poppins" panose="00000500000000000000" pitchFamily="2" charset="0"/>
                <a:cs typeface="Poppins" panose="00000500000000000000" pitchFamily="2" charset="0"/>
              </a:rPr>
              <a:t>Resources</a:t>
            </a:r>
            <a:br>
              <a:rPr lang="en-US" dirty="0">
                <a:latin typeface="Poppins" panose="00000500000000000000" pitchFamily="2" charset="0"/>
                <a:cs typeface="Poppins" panose="00000500000000000000" pitchFamily="2" charset="0"/>
              </a:rPr>
            </a:br>
            <a:br>
              <a:rPr lang="en-US" dirty="0">
                <a:latin typeface="Poppins" panose="00000500000000000000" pitchFamily="2" charset="0"/>
                <a:cs typeface="Poppins" panose="00000500000000000000" pitchFamily="2" charset="0"/>
              </a:rPr>
            </a:br>
            <a:r>
              <a:rPr lang="en-US" dirty="0">
                <a:latin typeface="Poppins" panose="00000500000000000000" pitchFamily="2" charset="0"/>
                <a:cs typeface="Poppins" panose="00000500000000000000" pitchFamily="2" charset="0"/>
              </a:rPr>
              <a:t>https://cbtrust.org/additional-resources/</a:t>
            </a:r>
          </a:p>
        </p:txBody>
      </p:sp>
      <p:sp>
        <p:nvSpPr>
          <p:cNvPr id="11" name="Content Placeholder 2">
            <a:extLst>
              <a:ext uri="{FF2B5EF4-FFF2-40B4-BE49-F238E27FC236}">
                <a16:creationId xmlns:a16="http://schemas.microsoft.com/office/drawing/2014/main" id="{05EAA061-82FB-BB85-B598-FC7A8771E133}"/>
              </a:ext>
            </a:extLst>
          </p:cNvPr>
          <p:cNvSpPr txBox="1">
            <a:spLocks/>
          </p:cNvSpPr>
          <p:nvPr/>
        </p:nvSpPr>
        <p:spPr>
          <a:xfrm>
            <a:off x="6827520" y="2623540"/>
            <a:ext cx="6583680" cy="5796560"/>
          </a:xfrm>
          <a:prstGeom prst="rect">
            <a:avLst/>
          </a:prstGeom>
        </p:spPr>
        <p:txBody>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dirty="0">
                <a:latin typeface="Poppins" panose="00000500000000000000" pitchFamily="2" charset="0"/>
                <a:cs typeface="Poppins" panose="00000500000000000000" pitchFamily="2" charset="0"/>
              </a:rPr>
              <a:t>How to apply for a Chesapeake Bay Grant - </a:t>
            </a:r>
            <a:r>
              <a:rPr lang="en-US" dirty="0">
                <a:latin typeface="Poppins" panose="00000500000000000000" pitchFamily="2" charset="0"/>
                <a:cs typeface="Poppins" panose="00000500000000000000" pitchFamily="2" charset="0"/>
                <a:hlinkClick r:id="rId4"/>
              </a:rPr>
              <a:t>https://vimeo.com/853389125</a:t>
            </a:r>
            <a:endParaRPr lang="en-US" dirty="0">
              <a:latin typeface="Poppins" panose="00000500000000000000" pitchFamily="2" charset="0"/>
              <a:cs typeface="Poppins" panose="00000500000000000000" pitchFamily="2" charset="0"/>
            </a:endParaRPr>
          </a:p>
          <a:p>
            <a:endParaRPr lang="en-US" dirty="0">
              <a:latin typeface="Poppins" panose="00000500000000000000" pitchFamily="2" charset="0"/>
              <a:cs typeface="Poppins" panose="00000500000000000000" pitchFamily="2" charset="0"/>
            </a:endParaRPr>
          </a:p>
          <a:p>
            <a:r>
              <a:rPr lang="en-US" dirty="0">
                <a:latin typeface="Poppins" panose="00000500000000000000" pitchFamily="2" charset="0"/>
                <a:cs typeface="Poppins" panose="00000500000000000000" pitchFamily="2" charset="0"/>
              </a:rPr>
              <a:t>How to manage a Chesapeake Bay Trust Award - </a:t>
            </a:r>
            <a:r>
              <a:rPr lang="en-US" dirty="0">
                <a:latin typeface="Poppins" panose="00000500000000000000" pitchFamily="2" charset="0"/>
                <a:cs typeface="Poppins" panose="00000500000000000000" pitchFamily="2" charset="0"/>
                <a:hlinkClick r:id="rId5"/>
              </a:rPr>
              <a:t>https://vimeo.com/400210113</a:t>
            </a:r>
            <a:endParaRPr lang="en-US" dirty="0">
              <a:latin typeface="Poppins" panose="00000500000000000000" pitchFamily="2" charset="0"/>
              <a:cs typeface="Poppins" panose="00000500000000000000" pitchFamily="2" charset="0"/>
            </a:endParaRPr>
          </a:p>
          <a:p>
            <a:endParaRPr lang="en-US" dirty="0">
              <a:latin typeface="Poppins" panose="00000500000000000000" pitchFamily="2" charset="0"/>
              <a:cs typeface="Poppins" panose="00000500000000000000" pitchFamily="2" charset="0"/>
            </a:endParaRPr>
          </a:p>
          <a:p>
            <a:endParaRPr lang="en-US" dirty="0">
              <a:latin typeface="Poppins" panose="00000500000000000000" pitchFamily="2" charset="0"/>
              <a:cs typeface="Poppins" panose="00000500000000000000" pitchFamily="2" charset="0"/>
            </a:endParaRPr>
          </a:p>
          <a:p>
            <a:r>
              <a:rPr lang="en-US" dirty="0">
                <a:latin typeface="Poppins" panose="00000500000000000000" pitchFamily="2" charset="0"/>
                <a:cs typeface="Poppins" panose="00000500000000000000" pitchFamily="2" charset="0"/>
              </a:rPr>
              <a:t>Financial Management Spreadsheet Webinar - </a:t>
            </a:r>
            <a:r>
              <a:rPr lang="en-US" dirty="0">
                <a:latin typeface="Poppins" panose="00000500000000000000" pitchFamily="2" charset="0"/>
                <a:cs typeface="Poppins" panose="00000500000000000000" pitchFamily="2" charset="0"/>
                <a:hlinkClick r:id="rId6"/>
              </a:rPr>
              <a:t>https://vimeo.com/281495436</a:t>
            </a:r>
            <a:endParaRPr lang="en-US" dirty="0">
              <a:latin typeface="Poppins" panose="00000500000000000000" pitchFamily="2" charset="0"/>
              <a:cs typeface="Poppins" panose="00000500000000000000" pitchFamily="2" charset="0"/>
            </a:endParaRPr>
          </a:p>
          <a:p>
            <a:endParaRPr lang="en-US" dirty="0">
              <a:latin typeface="Poppins" panose="00000500000000000000" pitchFamily="2" charset="0"/>
              <a:cs typeface="Poppins" panose="00000500000000000000" pitchFamily="2" charset="0"/>
            </a:endParaRPr>
          </a:p>
          <a:p>
            <a:r>
              <a:rPr lang="en-US" dirty="0">
                <a:latin typeface="Poppins" panose="00000500000000000000" pitchFamily="2" charset="0"/>
                <a:cs typeface="Poppins" panose="00000500000000000000" pitchFamily="2" charset="0"/>
              </a:rPr>
              <a:t>Forms and Policies </a:t>
            </a:r>
            <a:r>
              <a:rPr lang="en-US" dirty="0">
                <a:latin typeface="Poppins" panose="00000500000000000000" pitchFamily="2" charset="0"/>
                <a:cs typeface="Poppins" panose="00000500000000000000" pitchFamily="2" charset="0"/>
                <a:hlinkClick r:id="rId7"/>
              </a:rPr>
              <a:t>https://cbtrust.org/forms-policies/</a:t>
            </a:r>
            <a:endParaRPr lang="en-US" dirty="0">
              <a:latin typeface="Poppins" panose="00000500000000000000" pitchFamily="2" charset="0"/>
              <a:cs typeface="Poppins" panose="00000500000000000000" pitchFamily="2" charset="0"/>
            </a:endParaRPr>
          </a:p>
          <a:p>
            <a:endParaRPr lang="en-US" dirty="0">
              <a:latin typeface="Poppins" panose="00000500000000000000" pitchFamily="2" charset="0"/>
              <a:cs typeface="Poppins" panose="00000500000000000000" pitchFamily="2" charset="0"/>
            </a:endParaRPr>
          </a:p>
        </p:txBody>
      </p:sp>
      <p:pic>
        <p:nvPicPr>
          <p:cNvPr id="12" name="Graphic 11" descr="Deciduous tree with solid fill">
            <a:extLst>
              <a:ext uri="{FF2B5EF4-FFF2-40B4-BE49-F238E27FC236}">
                <a16:creationId xmlns:a16="http://schemas.microsoft.com/office/drawing/2014/main" id="{23F3AE0C-56DE-A3AB-698B-D7423CE67D0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41296" y="2390036"/>
            <a:ext cx="762000" cy="762000"/>
          </a:xfrm>
          <a:prstGeom prst="rect">
            <a:avLst/>
          </a:prstGeom>
        </p:spPr>
      </p:pic>
      <p:pic>
        <p:nvPicPr>
          <p:cNvPr id="13" name="Graphic 12" descr="Deciduous tree with solid fill">
            <a:extLst>
              <a:ext uri="{FF2B5EF4-FFF2-40B4-BE49-F238E27FC236}">
                <a16:creationId xmlns:a16="http://schemas.microsoft.com/office/drawing/2014/main" id="{2DFD2A94-74A2-105F-8DBF-CE466AEC210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54519" y="3680531"/>
            <a:ext cx="762000" cy="762000"/>
          </a:xfrm>
          <a:prstGeom prst="rect">
            <a:avLst/>
          </a:prstGeom>
        </p:spPr>
      </p:pic>
      <p:pic>
        <p:nvPicPr>
          <p:cNvPr id="14" name="Graphic 13" descr="Deciduous tree with solid fill">
            <a:extLst>
              <a:ext uri="{FF2B5EF4-FFF2-40B4-BE49-F238E27FC236}">
                <a16:creationId xmlns:a16="http://schemas.microsoft.com/office/drawing/2014/main" id="{D3FF1CDC-1017-F9E5-7132-A1EAA9E1CB7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98446" y="5611400"/>
            <a:ext cx="762000" cy="762000"/>
          </a:xfrm>
          <a:prstGeom prst="rect">
            <a:avLst/>
          </a:prstGeom>
        </p:spPr>
      </p:pic>
      <p:pic>
        <p:nvPicPr>
          <p:cNvPr id="15" name="Graphic 14" descr="Deciduous tree with solid fill">
            <a:extLst>
              <a:ext uri="{FF2B5EF4-FFF2-40B4-BE49-F238E27FC236}">
                <a16:creationId xmlns:a16="http://schemas.microsoft.com/office/drawing/2014/main" id="{97C41F67-7BB7-2139-48E2-DC2B6C5F135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98446" y="7187589"/>
            <a:ext cx="762000" cy="762000"/>
          </a:xfrm>
          <a:prstGeom prst="rect">
            <a:avLst/>
          </a:prstGeom>
        </p:spPr>
      </p:pic>
    </p:spTree>
    <p:extLst>
      <p:ext uri="{BB962C8B-B14F-4D97-AF65-F5344CB8AC3E}">
        <p14:creationId xmlns:p14="http://schemas.microsoft.com/office/powerpoint/2010/main" val="1857502891"/>
      </p:ext>
    </p:extLst>
  </p:cSld>
  <p:clrMapOvr>
    <a:masterClrMapping/>
  </p:clrMapOvr>
  <mc:AlternateContent xmlns:mc="http://schemas.openxmlformats.org/markup-compatibility/2006" xmlns:p14="http://schemas.microsoft.com/office/powerpoint/2010/main">
    <mc:Choice Requires="p14">
      <p:transition spd="slow" p14:dur="2000" advTm="20923"/>
    </mc:Choice>
    <mc:Fallback xmlns="">
      <p:transition spd="slow" advTm="20923"/>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3BB65-2864-405C-98A9-F9F628A8E930}"/>
              </a:ext>
            </a:extLst>
          </p:cNvPr>
          <p:cNvSpPr>
            <a:spLocks noGrp="1"/>
          </p:cNvSpPr>
          <p:nvPr>
            <p:ph type="title"/>
          </p:nvPr>
        </p:nvSpPr>
        <p:spPr>
          <a:xfrm>
            <a:off x="539318" y="2490525"/>
            <a:ext cx="4432149" cy="6281017"/>
          </a:xfrm>
        </p:spPr>
        <p:txBody>
          <a:bodyPr vert="horz" lIns="68580" tIns="34290" rIns="68580" bIns="34290" rtlCol="0" anchor="ctr">
            <a:normAutofit/>
          </a:bodyPr>
          <a:lstStyle/>
          <a:p>
            <a:pPr algn="r">
              <a:lnSpc>
                <a:spcPct val="90000"/>
              </a:lnSpc>
            </a:pPr>
            <a:r>
              <a:rPr lang="en-US" sz="5400" dirty="0"/>
              <a:t>What Happens After Submission</a:t>
            </a:r>
          </a:p>
        </p:txBody>
      </p:sp>
      <p:sp>
        <p:nvSpPr>
          <p:cNvPr id="31" name="Rectangle 30">
            <a:extLst>
              <a:ext uri="{FF2B5EF4-FFF2-40B4-BE49-F238E27FC236}">
                <a16:creationId xmlns:a16="http://schemas.microsoft.com/office/drawing/2014/main" id="{83DB81F2-C2B2-470A-AF74-C57CD09BA91D}"/>
              </a:ext>
            </a:extLst>
          </p:cNvPr>
          <p:cNvSpPr/>
          <p:nvPr/>
        </p:nvSpPr>
        <p:spPr>
          <a:xfrm>
            <a:off x="9363731" y="6208726"/>
            <a:ext cx="2701680" cy="316731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sz="2025"/>
          </a:p>
        </p:txBody>
      </p:sp>
      <p:graphicFrame>
        <p:nvGraphicFramePr>
          <p:cNvPr id="5" name="Diagram 4">
            <a:extLst>
              <a:ext uri="{FF2B5EF4-FFF2-40B4-BE49-F238E27FC236}">
                <a16:creationId xmlns:a16="http://schemas.microsoft.com/office/drawing/2014/main" id="{A3EE4E97-C1D9-B051-55E3-2953792B53E3}"/>
              </a:ext>
            </a:extLst>
          </p:cNvPr>
          <p:cNvGraphicFramePr/>
          <p:nvPr/>
        </p:nvGraphicFramePr>
        <p:xfrm>
          <a:off x="5830771" y="1771650"/>
          <a:ext cx="7025924" cy="62880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8" name="Group 17">
            <a:extLst>
              <a:ext uri="{FF2B5EF4-FFF2-40B4-BE49-F238E27FC236}">
                <a16:creationId xmlns:a16="http://schemas.microsoft.com/office/drawing/2014/main" id="{BA34B002-EB06-69BF-18F5-324BF2ADB68B}"/>
              </a:ext>
            </a:extLst>
          </p:cNvPr>
          <p:cNvGrpSpPr/>
          <p:nvPr/>
        </p:nvGrpSpPr>
        <p:grpSpPr>
          <a:xfrm rot="5400000">
            <a:off x="-1516272" y="7173749"/>
            <a:ext cx="13716000" cy="282902"/>
            <a:chOff x="0" y="1746874"/>
            <a:chExt cx="18288000" cy="377202"/>
          </a:xfrm>
        </p:grpSpPr>
        <p:sp>
          <p:nvSpPr>
            <p:cNvPr id="19" name="Rectangle 18">
              <a:extLst>
                <a:ext uri="{FF2B5EF4-FFF2-40B4-BE49-F238E27FC236}">
                  <a16:creationId xmlns:a16="http://schemas.microsoft.com/office/drawing/2014/main" id="{D4323872-9B1F-3BCF-2DC6-9B89D8B3E3AE}"/>
                </a:ext>
              </a:extLst>
            </p:cNvPr>
            <p:cNvSpPr/>
            <p:nvPr/>
          </p:nvSpPr>
          <p:spPr>
            <a:xfrm>
              <a:off x="0" y="1746874"/>
              <a:ext cx="762000" cy="377202"/>
            </a:xfrm>
            <a:prstGeom prst="rect">
              <a:avLst/>
            </a:prstGeom>
            <a:solidFill>
              <a:srgbClr val="00A3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ectangle 23">
              <a:extLst>
                <a:ext uri="{FF2B5EF4-FFF2-40B4-BE49-F238E27FC236}">
                  <a16:creationId xmlns:a16="http://schemas.microsoft.com/office/drawing/2014/main" id="{3B240FAD-3E90-E4D3-EF11-B9BAAEB048A7}"/>
                </a:ext>
              </a:extLst>
            </p:cNvPr>
            <p:cNvSpPr/>
            <p:nvPr/>
          </p:nvSpPr>
          <p:spPr>
            <a:xfrm>
              <a:off x="2514600" y="1746874"/>
              <a:ext cx="15773400" cy="377202"/>
            </a:xfrm>
            <a:prstGeom prst="rect">
              <a:avLst/>
            </a:prstGeom>
            <a:solidFill>
              <a:srgbClr val="F6C0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Rectangle 24">
              <a:extLst>
                <a:ext uri="{FF2B5EF4-FFF2-40B4-BE49-F238E27FC236}">
                  <a16:creationId xmlns:a16="http://schemas.microsoft.com/office/drawing/2014/main" id="{2576F2F3-EB69-67DF-6E24-0F37620BB2F7}"/>
                </a:ext>
              </a:extLst>
            </p:cNvPr>
            <p:cNvSpPr/>
            <p:nvPr/>
          </p:nvSpPr>
          <p:spPr>
            <a:xfrm>
              <a:off x="838200" y="1746874"/>
              <a:ext cx="762000" cy="377202"/>
            </a:xfrm>
            <a:prstGeom prst="rect">
              <a:avLst/>
            </a:prstGeom>
            <a:solidFill>
              <a:srgbClr val="0067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67A6"/>
                </a:solidFill>
              </a:endParaRPr>
            </a:p>
          </p:txBody>
        </p:sp>
        <p:sp>
          <p:nvSpPr>
            <p:cNvPr id="26" name="Rectangle 25">
              <a:extLst>
                <a:ext uri="{FF2B5EF4-FFF2-40B4-BE49-F238E27FC236}">
                  <a16:creationId xmlns:a16="http://schemas.microsoft.com/office/drawing/2014/main" id="{EB04A0C9-9CE4-33ED-DF69-A4733232117E}"/>
                </a:ext>
              </a:extLst>
            </p:cNvPr>
            <p:cNvSpPr/>
            <p:nvPr/>
          </p:nvSpPr>
          <p:spPr>
            <a:xfrm>
              <a:off x="1676400" y="1746874"/>
              <a:ext cx="762000" cy="377202"/>
            </a:xfrm>
            <a:prstGeom prst="rect">
              <a:avLst/>
            </a:prstGeom>
            <a:solidFill>
              <a:srgbClr val="58B9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18462989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8F9DA-286E-AEEC-CE32-9BBA88F6BB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AD14EE-27A4-E102-0C62-ED53FF0FBE74}"/>
              </a:ext>
            </a:extLst>
          </p:cNvPr>
          <p:cNvSpPr>
            <a:spLocks noGrp="1"/>
          </p:cNvSpPr>
          <p:nvPr>
            <p:ph type="title"/>
          </p:nvPr>
        </p:nvSpPr>
        <p:spPr>
          <a:xfrm>
            <a:off x="539318" y="2490525"/>
            <a:ext cx="4943861" cy="6281017"/>
          </a:xfrm>
        </p:spPr>
        <p:txBody>
          <a:bodyPr vert="horz" lIns="68580" tIns="34290" rIns="68580" bIns="34290" rtlCol="0" anchor="ctr">
            <a:normAutofit/>
          </a:bodyPr>
          <a:lstStyle/>
          <a:p>
            <a:pPr>
              <a:lnSpc>
                <a:spcPct val="90000"/>
              </a:lnSpc>
            </a:pPr>
            <a:r>
              <a:rPr lang="en-US" sz="5400" dirty="0"/>
              <a:t>Evaluation Criteria and scores</a:t>
            </a:r>
          </a:p>
        </p:txBody>
      </p:sp>
      <p:grpSp>
        <p:nvGrpSpPr>
          <p:cNvPr id="18" name="Group 17">
            <a:extLst>
              <a:ext uri="{FF2B5EF4-FFF2-40B4-BE49-F238E27FC236}">
                <a16:creationId xmlns:a16="http://schemas.microsoft.com/office/drawing/2014/main" id="{23F82623-9F2F-37BB-BA46-81D48482AF84}"/>
              </a:ext>
            </a:extLst>
          </p:cNvPr>
          <p:cNvGrpSpPr/>
          <p:nvPr/>
        </p:nvGrpSpPr>
        <p:grpSpPr>
          <a:xfrm rot="5400000">
            <a:off x="-1516272" y="7173749"/>
            <a:ext cx="13716000" cy="282902"/>
            <a:chOff x="0" y="1746874"/>
            <a:chExt cx="18288000" cy="377202"/>
          </a:xfrm>
        </p:grpSpPr>
        <p:sp>
          <p:nvSpPr>
            <p:cNvPr id="19" name="Rectangle 18">
              <a:extLst>
                <a:ext uri="{FF2B5EF4-FFF2-40B4-BE49-F238E27FC236}">
                  <a16:creationId xmlns:a16="http://schemas.microsoft.com/office/drawing/2014/main" id="{0C08077C-3138-254F-C44F-02B57D5F954C}"/>
                </a:ext>
              </a:extLst>
            </p:cNvPr>
            <p:cNvSpPr/>
            <p:nvPr/>
          </p:nvSpPr>
          <p:spPr>
            <a:xfrm>
              <a:off x="0" y="1746874"/>
              <a:ext cx="762000" cy="377202"/>
            </a:xfrm>
            <a:prstGeom prst="rect">
              <a:avLst/>
            </a:prstGeom>
            <a:solidFill>
              <a:srgbClr val="00A3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ectangle 23">
              <a:extLst>
                <a:ext uri="{FF2B5EF4-FFF2-40B4-BE49-F238E27FC236}">
                  <a16:creationId xmlns:a16="http://schemas.microsoft.com/office/drawing/2014/main" id="{0437DA6C-0691-580C-11D5-51E601B3815F}"/>
                </a:ext>
              </a:extLst>
            </p:cNvPr>
            <p:cNvSpPr/>
            <p:nvPr/>
          </p:nvSpPr>
          <p:spPr>
            <a:xfrm>
              <a:off x="2514600" y="1746874"/>
              <a:ext cx="15773400" cy="377202"/>
            </a:xfrm>
            <a:prstGeom prst="rect">
              <a:avLst/>
            </a:prstGeom>
            <a:solidFill>
              <a:srgbClr val="F6C0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Rectangle 24">
              <a:extLst>
                <a:ext uri="{FF2B5EF4-FFF2-40B4-BE49-F238E27FC236}">
                  <a16:creationId xmlns:a16="http://schemas.microsoft.com/office/drawing/2014/main" id="{E767B3CD-60B3-16E0-3F42-7A0A359C70D5}"/>
                </a:ext>
              </a:extLst>
            </p:cNvPr>
            <p:cNvSpPr/>
            <p:nvPr/>
          </p:nvSpPr>
          <p:spPr>
            <a:xfrm>
              <a:off x="838200" y="1746874"/>
              <a:ext cx="762000" cy="377202"/>
            </a:xfrm>
            <a:prstGeom prst="rect">
              <a:avLst/>
            </a:prstGeom>
            <a:solidFill>
              <a:srgbClr val="0067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67A6"/>
                </a:solidFill>
              </a:endParaRPr>
            </a:p>
          </p:txBody>
        </p:sp>
        <p:sp>
          <p:nvSpPr>
            <p:cNvPr id="26" name="Rectangle 25">
              <a:extLst>
                <a:ext uri="{FF2B5EF4-FFF2-40B4-BE49-F238E27FC236}">
                  <a16:creationId xmlns:a16="http://schemas.microsoft.com/office/drawing/2014/main" id="{D1445356-9607-30DF-7574-D287FDAD901D}"/>
                </a:ext>
              </a:extLst>
            </p:cNvPr>
            <p:cNvSpPr/>
            <p:nvPr/>
          </p:nvSpPr>
          <p:spPr>
            <a:xfrm>
              <a:off x="1676400" y="1746874"/>
              <a:ext cx="762000" cy="377202"/>
            </a:xfrm>
            <a:prstGeom prst="rect">
              <a:avLst/>
            </a:prstGeom>
            <a:solidFill>
              <a:srgbClr val="58B9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4" name="Picture 3">
            <a:extLst>
              <a:ext uri="{FF2B5EF4-FFF2-40B4-BE49-F238E27FC236}">
                <a16:creationId xmlns:a16="http://schemas.microsoft.com/office/drawing/2014/main" id="{3446A121-9E7E-F818-DB8A-7A2D471D9576}"/>
              </a:ext>
            </a:extLst>
          </p:cNvPr>
          <p:cNvPicPr>
            <a:picLocks noChangeAspect="1"/>
          </p:cNvPicPr>
          <p:nvPr/>
        </p:nvPicPr>
        <p:blipFill>
          <a:blip r:embed="rId3"/>
          <a:stretch>
            <a:fillRect/>
          </a:stretch>
        </p:blipFill>
        <p:spPr>
          <a:xfrm>
            <a:off x="5785187" y="1028700"/>
            <a:ext cx="7621228" cy="7742843"/>
          </a:xfrm>
          <a:prstGeom prst="rect">
            <a:avLst/>
          </a:prstGeom>
        </p:spPr>
      </p:pic>
    </p:spTree>
    <p:extLst>
      <p:ext uri="{BB962C8B-B14F-4D97-AF65-F5344CB8AC3E}">
        <p14:creationId xmlns:p14="http://schemas.microsoft.com/office/powerpoint/2010/main" val="40634807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Person wearing a polo shirt">
            <a:extLst>
              <a:ext uri="{FF2B5EF4-FFF2-40B4-BE49-F238E27FC236}">
                <a16:creationId xmlns:a16="http://schemas.microsoft.com/office/drawing/2014/main" id="{F1B12C2E-289B-E741-DAB4-23A8ABEE77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450"/>
          <a:stretch/>
        </p:blipFill>
        <p:spPr>
          <a:xfrm>
            <a:off x="7136072" y="5486183"/>
            <a:ext cx="5080781" cy="4483347"/>
          </a:xfrm>
          <a:prstGeom prst="rect">
            <a:avLst/>
          </a:prstGeom>
        </p:spPr>
      </p:pic>
      <p:sp>
        <p:nvSpPr>
          <p:cNvPr id="3" name="Slide Number Placeholder 2">
            <a:extLst>
              <a:ext uri="{FF2B5EF4-FFF2-40B4-BE49-F238E27FC236}">
                <a16:creationId xmlns:a16="http://schemas.microsoft.com/office/drawing/2014/main" id="{DF421681-980D-4DCC-92CC-03DF28BD0D6D}"/>
              </a:ext>
            </a:extLst>
          </p:cNvPr>
          <p:cNvSpPr>
            <a:spLocks noGrp="1"/>
          </p:cNvSpPr>
          <p:nvPr>
            <p:ph type="sldNum" sz="quarter" idx="12"/>
          </p:nvPr>
        </p:nvSpPr>
        <p:spPr>
          <a:xfrm>
            <a:off x="3703895" y="9535232"/>
            <a:ext cx="3085766" cy="547501"/>
          </a:xfrm>
        </p:spPr>
        <p:txBody>
          <a:bodyPr/>
          <a:lstStyle/>
          <a:p>
            <a:fld id="{EAF9B6FE-BFFE-4186-AB5D-18A5DD571117}" type="slidenum">
              <a:rPr lang="en-US" smtClean="0"/>
              <a:t>35</a:t>
            </a:fld>
            <a:endParaRPr lang="en-US"/>
          </a:p>
        </p:txBody>
      </p:sp>
      <p:sp>
        <p:nvSpPr>
          <p:cNvPr id="23" name="Arrow: Down 22">
            <a:extLst>
              <a:ext uri="{FF2B5EF4-FFF2-40B4-BE49-F238E27FC236}">
                <a16:creationId xmlns:a16="http://schemas.microsoft.com/office/drawing/2014/main" id="{19B17509-B54B-4B7B-A761-AC3D9A3F92A5}"/>
              </a:ext>
            </a:extLst>
          </p:cNvPr>
          <p:cNvSpPr/>
          <p:nvPr/>
        </p:nvSpPr>
        <p:spPr>
          <a:xfrm>
            <a:off x="2914184" y="3453977"/>
            <a:ext cx="940951" cy="1091691"/>
          </a:xfrm>
          <a:prstGeom prst="downArrow">
            <a:avLst/>
          </a:prstGeom>
          <a:solidFill>
            <a:schemeClr val="accent1">
              <a:lumMod val="60000"/>
              <a:lumOff val="40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sz="1898"/>
          </a:p>
        </p:txBody>
      </p:sp>
      <p:grpSp>
        <p:nvGrpSpPr>
          <p:cNvPr id="27" name="Group 26">
            <a:extLst>
              <a:ext uri="{FF2B5EF4-FFF2-40B4-BE49-F238E27FC236}">
                <a16:creationId xmlns:a16="http://schemas.microsoft.com/office/drawing/2014/main" id="{70888F3F-B4ED-469D-9445-65FBB480B9FC}"/>
              </a:ext>
            </a:extLst>
          </p:cNvPr>
          <p:cNvGrpSpPr/>
          <p:nvPr/>
        </p:nvGrpSpPr>
        <p:grpSpPr>
          <a:xfrm>
            <a:off x="411720" y="5045235"/>
            <a:ext cx="6377940" cy="2739531"/>
            <a:chOff x="2049159" y="2430407"/>
            <a:chExt cx="2467649" cy="1953029"/>
          </a:xfrm>
          <a:solidFill>
            <a:schemeClr val="accent1">
              <a:lumMod val="60000"/>
              <a:lumOff val="40000"/>
            </a:schemeClr>
          </a:solidFill>
        </p:grpSpPr>
        <p:sp>
          <p:nvSpPr>
            <p:cNvPr id="28" name="Rectangle 27">
              <a:extLst>
                <a:ext uri="{FF2B5EF4-FFF2-40B4-BE49-F238E27FC236}">
                  <a16:creationId xmlns:a16="http://schemas.microsoft.com/office/drawing/2014/main" id="{64101EEF-0F8A-47CA-8A99-267980FAD922}"/>
                </a:ext>
              </a:extLst>
            </p:cNvPr>
            <p:cNvSpPr/>
            <p:nvPr/>
          </p:nvSpPr>
          <p:spPr>
            <a:xfrm>
              <a:off x="2049159" y="2656162"/>
              <a:ext cx="2467649" cy="1727274"/>
            </a:xfrm>
            <a:prstGeom prst="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898" dirty="0">
                <a:latin typeface="Poppins" panose="00000500000000000000" pitchFamily="2" charset="0"/>
                <a:cs typeface="Poppins" panose="00000500000000000000" pitchFamily="2" charset="0"/>
              </a:endParaRPr>
            </a:p>
          </p:txBody>
        </p:sp>
        <p:sp>
          <p:nvSpPr>
            <p:cNvPr id="29" name="Rectangle: Rounded Corners 4">
              <a:extLst>
                <a:ext uri="{FF2B5EF4-FFF2-40B4-BE49-F238E27FC236}">
                  <a16:creationId xmlns:a16="http://schemas.microsoft.com/office/drawing/2014/main" id="{2AF1D5B5-8567-4B58-A950-96A3E8143DCC}"/>
                </a:ext>
              </a:extLst>
            </p:cNvPr>
            <p:cNvSpPr txBox="1"/>
            <p:nvPr/>
          </p:nvSpPr>
          <p:spPr>
            <a:xfrm>
              <a:off x="2132127" y="2430407"/>
              <a:ext cx="2298981" cy="159688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32875" tIns="132875" rIns="132875" bIns="132875" numCol="1" spcCol="1270" anchor="ctr" anchorCtr="0">
              <a:noAutofit/>
            </a:bodyPr>
            <a:lstStyle/>
            <a:p>
              <a:pPr algn="ctr" defTabSz="1550113">
                <a:lnSpc>
                  <a:spcPct val="90000"/>
                </a:lnSpc>
                <a:spcAft>
                  <a:spcPct val="35000"/>
                </a:spcAft>
              </a:pPr>
              <a:r>
                <a:rPr lang="en-US" sz="3150" dirty="0">
                  <a:solidFill>
                    <a:schemeClr val="tx1"/>
                  </a:solidFill>
                  <a:latin typeface="Poppins" panose="00000500000000000000" pitchFamily="2" charset="0"/>
                  <a:cs typeface="Poppins" panose="00000500000000000000" pitchFamily="2" charset="0"/>
                </a:rPr>
                <a:t>The Trust sends out decision letters by email to the Executive Officer and Project Leader identified on the application</a:t>
              </a:r>
            </a:p>
          </p:txBody>
        </p:sp>
      </p:grpSp>
      <p:sp>
        <p:nvSpPr>
          <p:cNvPr id="31" name="Rectangle 30">
            <a:extLst>
              <a:ext uri="{FF2B5EF4-FFF2-40B4-BE49-F238E27FC236}">
                <a16:creationId xmlns:a16="http://schemas.microsoft.com/office/drawing/2014/main" id="{83DB81F2-C2B2-470A-AF74-C57CD09BA91D}"/>
              </a:ext>
            </a:extLst>
          </p:cNvPr>
          <p:cNvSpPr/>
          <p:nvPr/>
        </p:nvSpPr>
        <p:spPr>
          <a:xfrm>
            <a:off x="10198975" y="6563801"/>
            <a:ext cx="3602240" cy="422308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sz="1898"/>
          </a:p>
        </p:txBody>
      </p:sp>
      <p:sp>
        <p:nvSpPr>
          <p:cNvPr id="5" name="Title 1">
            <a:extLst>
              <a:ext uri="{FF2B5EF4-FFF2-40B4-BE49-F238E27FC236}">
                <a16:creationId xmlns:a16="http://schemas.microsoft.com/office/drawing/2014/main" id="{D462DDC7-3A08-0F10-1629-1061F5C5C629}"/>
              </a:ext>
            </a:extLst>
          </p:cNvPr>
          <p:cNvSpPr txBox="1">
            <a:spLocks/>
          </p:cNvSpPr>
          <p:nvPr/>
        </p:nvSpPr>
        <p:spPr bwMode="auto">
          <a:xfrm>
            <a:off x="8305800" y="1130199"/>
            <a:ext cx="4759984" cy="3098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441" tIns="48220" rIns="96441" bIns="48220" numCol="1" anchor="ctr" anchorCtr="0" compatLnSpc="1">
            <a:prstTxWarp prst="textNoShape">
              <a:avLst/>
            </a:prstTxWarp>
            <a:normAutofit/>
          </a:bodyPr>
          <a:lstStyle>
            <a:lvl1pPr algn="l" rtl="0" eaLnBrk="1" fontAlgn="base" hangingPunct="1">
              <a:lnSpc>
                <a:spcPct val="90000"/>
              </a:lnSpc>
              <a:spcBef>
                <a:spcPct val="0"/>
              </a:spcBef>
              <a:spcAft>
                <a:spcPct val="0"/>
              </a:spcAft>
              <a:defRPr sz="32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lgn="ctr"/>
            <a:r>
              <a:rPr lang="en-US" sz="4219" b="1"/>
              <a:t>What Happens After Submission?</a:t>
            </a:r>
            <a:endParaRPr lang="en-US" sz="4219" b="1" dirty="0"/>
          </a:p>
        </p:txBody>
      </p:sp>
      <p:sp>
        <p:nvSpPr>
          <p:cNvPr id="7" name="Thought Bubble: Cloud 6">
            <a:extLst>
              <a:ext uri="{FF2B5EF4-FFF2-40B4-BE49-F238E27FC236}">
                <a16:creationId xmlns:a16="http://schemas.microsoft.com/office/drawing/2014/main" id="{32908D87-5D89-C026-5D7D-5C6119B20C40}"/>
              </a:ext>
            </a:extLst>
          </p:cNvPr>
          <p:cNvSpPr/>
          <p:nvPr/>
        </p:nvSpPr>
        <p:spPr>
          <a:xfrm>
            <a:off x="7978270" y="701387"/>
            <a:ext cx="5501499" cy="3826203"/>
          </a:xfrm>
          <a:prstGeom prst="cloudCallout">
            <a:avLst>
              <a:gd name="adj1" fmla="val -10228"/>
              <a:gd name="adj2" fmla="val 8497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8"/>
          </a:p>
        </p:txBody>
      </p:sp>
      <p:sp>
        <p:nvSpPr>
          <p:cNvPr id="2" name="Rectangle: Rounded Corners 4">
            <a:extLst>
              <a:ext uri="{FF2B5EF4-FFF2-40B4-BE49-F238E27FC236}">
                <a16:creationId xmlns:a16="http://schemas.microsoft.com/office/drawing/2014/main" id="{7E393F47-E8C0-A399-C9AC-41CB38925BE2}"/>
              </a:ext>
            </a:extLst>
          </p:cNvPr>
          <p:cNvSpPr txBox="1"/>
          <p:nvPr/>
        </p:nvSpPr>
        <p:spPr>
          <a:xfrm>
            <a:off x="416430" y="747414"/>
            <a:ext cx="6013494" cy="2353434"/>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32875" tIns="132875" rIns="132875" bIns="132875" numCol="1" spcCol="1270" anchor="ctr" anchorCtr="0">
            <a:noAutofit/>
          </a:bodyPr>
          <a:lstStyle/>
          <a:p>
            <a:pPr algn="ctr" defTabSz="1550113">
              <a:lnSpc>
                <a:spcPct val="90000"/>
              </a:lnSpc>
              <a:spcAft>
                <a:spcPct val="35000"/>
              </a:spcAft>
            </a:pPr>
            <a:r>
              <a:rPr lang="en-US" sz="3150" dirty="0">
                <a:solidFill>
                  <a:schemeClr val="tx1"/>
                </a:solidFill>
                <a:latin typeface="Poppins" panose="00000500000000000000" pitchFamily="2" charset="0"/>
                <a:cs typeface="Poppins" panose="00000500000000000000" pitchFamily="2" charset="0"/>
              </a:rPr>
              <a:t>The TRC recommends a suite of applications to the Trust’s Board of Trustees for approval (for applications over $10k)</a:t>
            </a:r>
          </a:p>
        </p:txBody>
      </p:sp>
    </p:spTree>
    <p:extLst>
      <p:ext uri="{BB962C8B-B14F-4D97-AF65-F5344CB8AC3E}">
        <p14:creationId xmlns:p14="http://schemas.microsoft.com/office/powerpoint/2010/main" val="1337941297"/>
      </p:ext>
    </p:extLst>
  </p:cSld>
  <p:clrMapOvr>
    <a:masterClrMapping/>
  </p:clrMapOvr>
  <mc:AlternateContent xmlns:mc="http://schemas.openxmlformats.org/markup-compatibility/2006" xmlns:p14="http://schemas.microsoft.com/office/powerpoint/2010/main">
    <mc:Choice Requires="p14">
      <p:transition spd="slow" p14:dur="2000" advTm="15780"/>
    </mc:Choice>
    <mc:Fallback xmlns="">
      <p:transition spd="slow" advTm="1578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3BB65-2864-405C-98A9-F9F628A8E930}"/>
              </a:ext>
            </a:extLst>
          </p:cNvPr>
          <p:cNvSpPr>
            <a:spLocks noGrp="1"/>
          </p:cNvSpPr>
          <p:nvPr>
            <p:ph type="title"/>
          </p:nvPr>
        </p:nvSpPr>
        <p:spPr>
          <a:xfrm>
            <a:off x="407258" y="582738"/>
            <a:ext cx="4927134" cy="2400300"/>
          </a:xfrm>
        </p:spPr>
        <p:txBody>
          <a:bodyPr anchor="ctr">
            <a:normAutofit/>
          </a:bodyPr>
          <a:lstStyle/>
          <a:p>
            <a:pPr algn="ctr"/>
            <a:r>
              <a:rPr lang="en-US" sz="3600" b="0" dirty="0">
                <a:latin typeface="Poppins" panose="00000500000000000000" pitchFamily="2" charset="0"/>
                <a:cs typeface="Poppins" panose="00000500000000000000" pitchFamily="2" charset="0"/>
              </a:rPr>
              <a:t>What Happens After Submission?</a:t>
            </a:r>
          </a:p>
        </p:txBody>
      </p:sp>
      <p:sp>
        <p:nvSpPr>
          <p:cNvPr id="3" name="Slide Number Placeholder 2">
            <a:extLst>
              <a:ext uri="{FF2B5EF4-FFF2-40B4-BE49-F238E27FC236}">
                <a16:creationId xmlns:a16="http://schemas.microsoft.com/office/drawing/2014/main" id="{2D415F8B-5C2D-4EE6-AB83-6EFCDEC2310B}"/>
              </a:ext>
            </a:extLst>
          </p:cNvPr>
          <p:cNvSpPr>
            <a:spLocks noGrp="1"/>
          </p:cNvSpPr>
          <p:nvPr>
            <p:ph type="sldNum" sz="quarter" idx="12"/>
          </p:nvPr>
        </p:nvSpPr>
        <p:spPr/>
        <p:txBody>
          <a:bodyPr/>
          <a:lstStyle/>
          <a:p>
            <a:fld id="{EAF9B6FE-BFFE-4186-AB5D-18A5DD571117}" type="slidenum">
              <a:rPr lang="en-US" smtClean="0">
                <a:latin typeface="Poppins" panose="00000500000000000000" pitchFamily="2" charset="0"/>
                <a:cs typeface="Poppins" panose="00000500000000000000" pitchFamily="2" charset="0"/>
              </a:rPr>
              <a:t>36</a:t>
            </a:fld>
            <a:endParaRPr lang="en-US">
              <a:latin typeface="Poppins" panose="00000500000000000000" pitchFamily="2" charset="0"/>
              <a:cs typeface="Poppins" panose="00000500000000000000" pitchFamily="2" charset="0"/>
            </a:endParaRPr>
          </a:p>
        </p:txBody>
      </p:sp>
      <p:grpSp>
        <p:nvGrpSpPr>
          <p:cNvPr id="20" name="Group 19">
            <a:extLst>
              <a:ext uri="{FF2B5EF4-FFF2-40B4-BE49-F238E27FC236}">
                <a16:creationId xmlns:a16="http://schemas.microsoft.com/office/drawing/2014/main" id="{E47F67D1-13F5-478C-996D-003FA9ECE197}"/>
              </a:ext>
            </a:extLst>
          </p:cNvPr>
          <p:cNvGrpSpPr/>
          <p:nvPr/>
        </p:nvGrpSpPr>
        <p:grpSpPr>
          <a:xfrm>
            <a:off x="5352323" y="2422719"/>
            <a:ext cx="3291840" cy="5411404"/>
            <a:chOff x="3215" y="704522"/>
            <a:chExt cx="2467649" cy="1738615"/>
          </a:xfrm>
          <a:solidFill>
            <a:schemeClr val="accent1">
              <a:lumMod val="60000"/>
              <a:lumOff val="40000"/>
            </a:schemeClr>
          </a:solidFill>
        </p:grpSpPr>
        <p:sp>
          <p:nvSpPr>
            <p:cNvPr id="21" name="Rectangle: Rounded Corners 20">
              <a:extLst>
                <a:ext uri="{FF2B5EF4-FFF2-40B4-BE49-F238E27FC236}">
                  <a16:creationId xmlns:a16="http://schemas.microsoft.com/office/drawing/2014/main" id="{BA6BCA98-AE6F-40F9-A769-9198FE93CB2A}"/>
                </a:ext>
              </a:extLst>
            </p:cNvPr>
            <p:cNvSpPr/>
            <p:nvPr/>
          </p:nvSpPr>
          <p:spPr>
            <a:xfrm>
              <a:off x="3215" y="715863"/>
              <a:ext cx="2467649" cy="1727274"/>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898" dirty="0">
                <a:latin typeface="Poppins" panose="00000500000000000000" pitchFamily="2" charset="0"/>
                <a:cs typeface="Poppins" panose="00000500000000000000" pitchFamily="2" charset="0"/>
              </a:endParaRPr>
            </a:p>
          </p:txBody>
        </p:sp>
        <p:sp>
          <p:nvSpPr>
            <p:cNvPr id="22" name="Rectangle: Rounded Corners 4">
              <a:extLst>
                <a:ext uri="{FF2B5EF4-FFF2-40B4-BE49-F238E27FC236}">
                  <a16:creationId xmlns:a16="http://schemas.microsoft.com/office/drawing/2014/main" id="{3E759EDB-AB8F-43AE-A6CF-25668381CF2B}"/>
                </a:ext>
              </a:extLst>
            </p:cNvPr>
            <p:cNvSpPr txBox="1"/>
            <p:nvPr/>
          </p:nvSpPr>
          <p:spPr>
            <a:xfrm>
              <a:off x="87549" y="704522"/>
              <a:ext cx="2298981" cy="3600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2875" tIns="132875" rIns="132875" bIns="132875" numCol="1" spcCol="1270" anchor="ctr" anchorCtr="0">
              <a:noAutofit/>
            </a:bodyPr>
            <a:lstStyle/>
            <a:p>
              <a:pPr algn="ctr" defTabSz="1550113">
                <a:lnSpc>
                  <a:spcPct val="90000"/>
                </a:lnSpc>
                <a:spcAft>
                  <a:spcPct val="35000"/>
                </a:spcAft>
              </a:pPr>
              <a:r>
                <a:rPr lang="en-US" sz="3150" dirty="0">
                  <a:solidFill>
                    <a:schemeClr val="tx1"/>
                  </a:solidFill>
                  <a:latin typeface="Poppins" panose="00000500000000000000" pitchFamily="2" charset="0"/>
                  <a:cs typeface="Poppins" panose="00000500000000000000" pitchFamily="2" charset="0"/>
                </a:rPr>
                <a:t>If awarded:</a:t>
              </a:r>
            </a:p>
          </p:txBody>
        </p:sp>
      </p:grpSp>
      <p:sp>
        <p:nvSpPr>
          <p:cNvPr id="16" name="Arrow: Down 15">
            <a:extLst>
              <a:ext uri="{FF2B5EF4-FFF2-40B4-BE49-F238E27FC236}">
                <a16:creationId xmlns:a16="http://schemas.microsoft.com/office/drawing/2014/main" id="{408A4F18-92B5-46F0-B2AE-02D5FACA8B0E}"/>
              </a:ext>
            </a:extLst>
          </p:cNvPr>
          <p:cNvSpPr/>
          <p:nvPr/>
        </p:nvSpPr>
        <p:spPr>
          <a:xfrm>
            <a:off x="6460821" y="0"/>
            <a:ext cx="1074853" cy="2402628"/>
          </a:xfrm>
          <a:prstGeom prst="downArrow">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sz="1898"/>
          </a:p>
        </p:txBody>
      </p:sp>
      <p:sp>
        <p:nvSpPr>
          <p:cNvPr id="18" name="Arrow: Down 17">
            <a:extLst>
              <a:ext uri="{FF2B5EF4-FFF2-40B4-BE49-F238E27FC236}">
                <a16:creationId xmlns:a16="http://schemas.microsoft.com/office/drawing/2014/main" id="{1C770B76-D8C4-49C4-AEB0-1CBB7BD54173}"/>
              </a:ext>
            </a:extLst>
          </p:cNvPr>
          <p:cNvSpPr/>
          <p:nvPr/>
        </p:nvSpPr>
        <p:spPr>
          <a:xfrm>
            <a:off x="10705912" y="0"/>
            <a:ext cx="1074853" cy="2402628"/>
          </a:xfrm>
          <a:prstGeom prst="downArrow">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sz="1898"/>
          </a:p>
        </p:txBody>
      </p:sp>
      <p:grpSp>
        <p:nvGrpSpPr>
          <p:cNvPr id="19" name="Group 18">
            <a:extLst>
              <a:ext uri="{FF2B5EF4-FFF2-40B4-BE49-F238E27FC236}">
                <a16:creationId xmlns:a16="http://schemas.microsoft.com/office/drawing/2014/main" id="{BC0EAE0E-DFA6-41B0-8696-350C38F1A1BF}"/>
              </a:ext>
            </a:extLst>
          </p:cNvPr>
          <p:cNvGrpSpPr/>
          <p:nvPr/>
        </p:nvGrpSpPr>
        <p:grpSpPr>
          <a:xfrm>
            <a:off x="9611147" y="2423160"/>
            <a:ext cx="3291840" cy="5417222"/>
            <a:chOff x="3215" y="703932"/>
            <a:chExt cx="2467649" cy="1741217"/>
          </a:xfrm>
          <a:solidFill>
            <a:schemeClr val="accent1">
              <a:lumMod val="60000"/>
              <a:lumOff val="40000"/>
            </a:schemeClr>
          </a:solidFill>
        </p:grpSpPr>
        <p:sp>
          <p:nvSpPr>
            <p:cNvPr id="24" name="Rectangle: Rounded Corners 20">
              <a:extLst>
                <a:ext uri="{FF2B5EF4-FFF2-40B4-BE49-F238E27FC236}">
                  <a16:creationId xmlns:a16="http://schemas.microsoft.com/office/drawing/2014/main" id="{EE6B6E6A-9C08-4221-8261-A6A98A3B83D1}"/>
                </a:ext>
              </a:extLst>
            </p:cNvPr>
            <p:cNvSpPr/>
            <p:nvPr/>
          </p:nvSpPr>
          <p:spPr>
            <a:xfrm>
              <a:off x="3215" y="715863"/>
              <a:ext cx="2467649" cy="1729286"/>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898" dirty="0">
                <a:latin typeface="Poppins" panose="00000500000000000000" pitchFamily="2" charset="0"/>
                <a:cs typeface="Poppins" panose="00000500000000000000" pitchFamily="2" charset="0"/>
              </a:endParaRPr>
            </a:p>
          </p:txBody>
        </p:sp>
        <p:sp>
          <p:nvSpPr>
            <p:cNvPr id="25" name="Rectangle: Rounded Corners 4">
              <a:extLst>
                <a:ext uri="{FF2B5EF4-FFF2-40B4-BE49-F238E27FC236}">
                  <a16:creationId xmlns:a16="http://schemas.microsoft.com/office/drawing/2014/main" id="{8B401F34-80AC-42A2-866B-D8928BE43F23}"/>
                </a:ext>
              </a:extLst>
            </p:cNvPr>
            <p:cNvSpPr txBox="1"/>
            <p:nvPr/>
          </p:nvSpPr>
          <p:spPr>
            <a:xfrm>
              <a:off x="87548" y="703932"/>
              <a:ext cx="2298981" cy="35212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2875" tIns="132875" rIns="132875" bIns="132875" numCol="1" spcCol="1270" anchor="ctr" anchorCtr="0">
              <a:noAutofit/>
            </a:bodyPr>
            <a:lstStyle/>
            <a:p>
              <a:pPr algn="ctr" defTabSz="1550113">
                <a:lnSpc>
                  <a:spcPct val="90000"/>
                </a:lnSpc>
                <a:spcAft>
                  <a:spcPct val="35000"/>
                </a:spcAft>
              </a:pPr>
              <a:r>
                <a:rPr lang="en-US" sz="3150" dirty="0">
                  <a:solidFill>
                    <a:schemeClr val="tx1"/>
                  </a:solidFill>
                  <a:latin typeface="Poppins" panose="00000500000000000000" pitchFamily="2" charset="0"/>
                  <a:cs typeface="Poppins" panose="00000500000000000000" pitchFamily="2" charset="0"/>
                </a:rPr>
                <a:t>If declined:</a:t>
              </a:r>
            </a:p>
          </p:txBody>
        </p:sp>
      </p:grpSp>
      <p:grpSp>
        <p:nvGrpSpPr>
          <p:cNvPr id="26" name="Group 25">
            <a:extLst>
              <a:ext uri="{FF2B5EF4-FFF2-40B4-BE49-F238E27FC236}">
                <a16:creationId xmlns:a16="http://schemas.microsoft.com/office/drawing/2014/main" id="{8FAB4ED8-48CF-4E45-BA77-DB75551F9BA6}"/>
              </a:ext>
            </a:extLst>
          </p:cNvPr>
          <p:cNvGrpSpPr/>
          <p:nvPr/>
        </p:nvGrpSpPr>
        <p:grpSpPr>
          <a:xfrm>
            <a:off x="5624087" y="3618277"/>
            <a:ext cx="2748316" cy="3570618"/>
            <a:chOff x="4948" y="2249622"/>
            <a:chExt cx="2920738" cy="2069521"/>
          </a:xfrm>
          <a:solidFill>
            <a:schemeClr val="accent1">
              <a:lumMod val="60000"/>
              <a:lumOff val="40000"/>
            </a:schemeClr>
          </a:solidFill>
        </p:grpSpPr>
        <p:sp>
          <p:nvSpPr>
            <p:cNvPr id="30" name="Rectangle 29">
              <a:extLst>
                <a:ext uri="{FF2B5EF4-FFF2-40B4-BE49-F238E27FC236}">
                  <a16:creationId xmlns:a16="http://schemas.microsoft.com/office/drawing/2014/main" id="{267C63DC-AE7A-4358-AD22-E7F52EE1028A}"/>
                </a:ext>
              </a:extLst>
            </p:cNvPr>
            <p:cNvSpPr/>
            <p:nvPr/>
          </p:nvSpPr>
          <p:spPr>
            <a:xfrm>
              <a:off x="4948" y="2249622"/>
              <a:ext cx="2920738" cy="2069521"/>
            </a:xfrm>
            <a:prstGeom prst="rect">
              <a:avLst/>
            </a:prstGeom>
            <a:grp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sz="1898">
                <a:latin typeface="Poppins" panose="00000500000000000000" pitchFamily="2" charset="0"/>
                <a:cs typeface="Poppins" panose="00000500000000000000" pitchFamily="2" charset="0"/>
              </a:endParaRPr>
            </a:p>
          </p:txBody>
        </p:sp>
        <p:sp>
          <p:nvSpPr>
            <p:cNvPr id="32" name="TextBox 31">
              <a:extLst>
                <a:ext uri="{FF2B5EF4-FFF2-40B4-BE49-F238E27FC236}">
                  <a16:creationId xmlns:a16="http://schemas.microsoft.com/office/drawing/2014/main" id="{04A5C58F-065E-4C4C-A64C-266AA7F00ACE}"/>
                </a:ext>
              </a:extLst>
            </p:cNvPr>
            <p:cNvSpPr txBox="1"/>
            <p:nvPr/>
          </p:nvSpPr>
          <p:spPr>
            <a:xfrm>
              <a:off x="4948" y="2249622"/>
              <a:ext cx="2920738" cy="2069521"/>
            </a:xfrm>
            <a:prstGeom prst="rect">
              <a:avLst/>
            </a:prstGeom>
            <a:grp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50062"/>
              <a:r>
                <a:rPr lang="en-US" sz="2025" dirty="0">
                  <a:solidFill>
                    <a:schemeClr val="tx1"/>
                  </a:solidFill>
                  <a:latin typeface="Poppins" panose="00000500000000000000" pitchFamily="2" charset="0"/>
                  <a:cs typeface="Poppins" panose="00000500000000000000" pitchFamily="2" charset="0"/>
                </a:rPr>
                <a:t>Read and submit the signed award agreement</a:t>
              </a:r>
            </a:p>
            <a:p>
              <a:pPr algn="ctr" defTabSz="850062"/>
              <a:endParaRPr lang="en-US" sz="2025" dirty="0">
                <a:solidFill>
                  <a:schemeClr val="tx1"/>
                </a:solidFill>
                <a:latin typeface="Poppins" panose="00000500000000000000" pitchFamily="2" charset="0"/>
                <a:cs typeface="Poppins" panose="00000500000000000000" pitchFamily="2" charset="0"/>
              </a:endParaRPr>
            </a:p>
            <a:p>
              <a:pPr algn="ctr" defTabSz="850062"/>
              <a:r>
                <a:rPr lang="en-US" sz="2025" dirty="0">
                  <a:solidFill>
                    <a:schemeClr val="tx1"/>
                  </a:solidFill>
                  <a:latin typeface="Poppins" panose="00000500000000000000" pitchFamily="2" charset="0"/>
                  <a:cs typeface="Poppins" panose="00000500000000000000" pitchFamily="2" charset="0"/>
                </a:rPr>
                <a:t>Review the award’s requirements</a:t>
              </a:r>
            </a:p>
            <a:p>
              <a:pPr algn="ctr" defTabSz="850062"/>
              <a:endParaRPr lang="en-US" sz="2025" dirty="0">
                <a:solidFill>
                  <a:schemeClr val="tx1"/>
                </a:solidFill>
                <a:latin typeface="Poppins" panose="00000500000000000000" pitchFamily="2" charset="0"/>
                <a:cs typeface="Poppins" panose="00000500000000000000" pitchFamily="2" charset="0"/>
              </a:endParaRPr>
            </a:p>
            <a:p>
              <a:pPr algn="ctr" defTabSz="850062"/>
              <a:r>
                <a:rPr lang="en-US" sz="2025" dirty="0">
                  <a:solidFill>
                    <a:schemeClr val="tx1"/>
                  </a:solidFill>
                  <a:latin typeface="Poppins" panose="00000500000000000000" pitchFamily="2" charset="0"/>
                  <a:cs typeface="Poppins" panose="00000500000000000000" pitchFamily="2" charset="0"/>
                </a:rPr>
                <a:t>Submit the award’s requirements</a:t>
              </a:r>
            </a:p>
            <a:p>
              <a:pPr algn="ctr" defTabSz="850062"/>
              <a:endParaRPr lang="en-US" sz="2025" dirty="0">
                <a:solidFill>
                  <a:schemeClr val="tx1"/>
                </a:solidFill>
                <a:latin typeface="Poppins" panose="00000500000000000000" pitchFamily="2" charset="0"/>
                <a:cs typeface="Poppins" panose="00000500000000000000" pitchFamily="2" charset="0"/>
              </a:endParaRPr>
            </a:p>
            <a:p>
              <a:pPr algn="ctr" defTabSz="850062"/>
              <a:r>
                <a:rPr lang="en-US" sz="2025" dirty="0">
                  <a:solidFill>
                    <a:schemeClr val="tx1"/>
                  </a:solidFill>
                  <a:latin typeface="Poppins" panose="00000500000000000000" pitchFamily="2" charset="0"/>
                  <a:cs typeface="Poppins" panose="00000500000000000000" pitchFamily="2" charset="0"/>
                </a:rPr>
                <a:t>Complete the work outlined in the application</a:t>
              </a:r>
            </a:p>
            <a:p>
              <a:pPr algn="ctr" defTabSz="850062"/>
              <a:endParaRPr lang="en-US" sz="2025" dirty="0">
                <a:solidFill>
                  <a:schemeClr val="tx1"/>
                </a:solidFill>
                <a:latin typeface="Poppins" panose="00000500000000000000" pitchFamily="2" charset="0"/>
                <a:cs typeface="Poppins" panose="00000500000000000000" pitchFamily="2" charset="0"/>
              </a:endParaRPr>
            </a:p>
            <a:p>
              <a:pPr algn="ctr" defTabSz="850062"/>
              <a:endParaRPr lang="en-US" sz="2025" dirty="0">
                <a:solidFill>
                  <a:schemeClr val="tx1"/>
                </a:solidFill>
                <a:latin typeface="Poppins" panose="00000500000000000000" pitchFamily="2" charset="0"/>
                <a:cs typeface="Poppins" panose="00000500000000000000" pitchFamily="2" charset="0"/>
              </a:endParaRPr>
            </a:p>
          </p:txBody>
        </p:sp>
      </p:grpSp>
      <p:grpSp>
        <p:nvGrpSpPr>
          <p:cNvPr id="33" name="Group 32">
            <a:extLst>
              <a:ext uri="{FF2B5EF4-FFF2-40B4-BE49-F238E27FC236}">
                <a16:creationId xmlns:a16="http://schemas.microsoft.com/office/drawing/2014/main" id="{4E0DF42E-1021-4932-AEFD-3F6F55C7E9EB}"/>
              </a:ext>
            </a:extLst>
          </p:cNvPr>
          <p:cNvGrpSpPr/>
          <p:nvPr/>
        </p:nvGrpSpPr>
        <p:grpSpPr>
          <a:xfrm>
            <a:off x="9916360" y="3618276"/>
            <a:ext cx="2857715" cy="4003154"/>
            <a:chOff x="4948" y="2249622"/>
            <a:chExt cx="2920738" cy="2069521"/>
          </a:xfrm>
          <a:solidFill>
            <a:schemeClr val="accent1">
              <a:lumMod val="60000"/>
              <a:lumOff val="40000"/>
            </a:schemeClr>
          </a:solidFill>
        </p:grpSpPr>
        <p:sp>
          <p:nvSpPr>
            <p:cNvPr id="34" name="Rectangle 33">
              <a:extLst>
                <a:ext uri="{FF2B5EF4-FFF2-40B4-BE49-F238E27FC236}">
                  <a16:creationId xmlns:a16="http://schemas.microsoft.com/office/drawing/2014/main" id="{41CC0F58-1CD9-41B5-BA99-49E7595D2C34}"/>
                </a:ext>
              </a:extLst>
            </p:cNvPr>
            <p:cNvSpPr/>
            <p:nvPr/>
          </p:nvSpPr>
          <p:spPr>
            <a:xfrm>
              <a:off x="4948" y="2249622"/>
              <a:ext cx="2920738" cy="2069521"/>
            </a:xfrm>
            <a:prstGeom prst="rect">
              <a:avLst/>
            </a:prstGeom>
            <a:grp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sz="1898">
                <a:latin typeface="Poppins" panose="00000500000000000000" pitchFamily="2" charset="0"/>
                <a:cs typeface="Poppins" panose="00000500000000000000" pitchFamily="2" charset="0"/>
              </a:endParaRPr>
            </a:p>
          </p:txBody>
        </p:sp>
        <p:sp>
          <p:nvSpPr>
            <p:cNvPr id="36" name="TextBox 35">
              <a:extLst>
                <a:ext uri="{FF2B5EF4-FFF2-40B4-BE49-F238E27FC236}">
                  <a16:creationId xmlns:a16="http://schemas.microsoft.com/office/drawing/2014/main" id="{38F4B2E6-1EC0-4865-8402-AF5CED1F063D}"/>
                </a:ext>
              </a:extLst>
            </p:cNvPr>
            <p:cNvSpPr txBox="1"/>
            <p:nvPr/>
          </p:nvSpPr>
          <p:spPr>
            <a:xfrm>
              <a:off x="4948" y="2249622"/>
              <a:ext cx="2777774" cy="2069521"/>
            </a:xfrm>
            <a:prstGeom prst="rect">
              <a:avLst/>
            </a:prstGeom>
            <a:grp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850062"/>
              <a:r>
                <a:rPr lang="en-US" sz="2025" dirty="0">
                  <a:solidFill>
                    <a:schemeClr val="tx1"/>
                  </a:solidFill>
                  <a:latin typeface="Poppins" panose="00000500000000000000" pitchFamily="2" charset="0"/>
                  <a:cs typeface="Poppins" panose="00000500000000000000" pitchFamily="2" charset="0"/>
                </a:rPr>
                <a:t>Reach out to the Trust to schedule a debrief. The Trust will provide a summary of the Technical Review Committee feedback and recommendations on how your application could be improved and resubmitted to a future program.</a:t>
              </a:r>
            </a:p>
          </p:txBody>
        </p:sp>
      </p:grpSp>
      <p:pic>
        <p:nvPicPr>
          <p:cNvPr id="5" name="Picture 4" descr="Man wearing white shirt and yellow sweater">
            <a:extLst>
              <a:ext uri="{FF2B5EF4-FFF2-40B4-BE49-F238E27FC236}">
                <a16:creationId xmlns:a16="http://schemas.microsoft.com/office/drawing/2014/main" id="{7C0631B2-7AE9-62AF-21BF-FD3548771F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331" r="21946"/>
          <a:stretch/>
        </p:blipFill>
        <p:spPr>
          <a:xfrm>
            <a:off x="940870" y="4428881"/>
            <a:ext cx="4411453" cy="5380102"/>
          </a:xfrm>
          <a:prstGeom prst="rect">
            <a:avLst/>
          </a:prstGeom>
        </p:spPr>
      </p:pic>
      <p:sp>
        <p:nvSpPr>
          <p:cNvPr id="6" name="Thought Bubble: Cloud 5">
            <a:extLst>
              <a:ext uri="{FF2B5EF4-FFF2-40B4-BE49-F238E27FC236}">
                <a16:creationId xmlns:a16="http://schemas.microsoft.com/office/drawing/2014/main" id="{BE49B3F9-FFF2-D75C-B44B-0FDC1C6D8851}"/>
              </a:ext>
            </a:extLst>
          </p:cNvPr>
          <p:cNvSpPr/>
          <p:nvPr/>
        </p:nvSpPr>
        <p:spPr>
          <a:xfrm>
            <a:off x="153799" y="0"/>
            <a:ext cx="5340037" cy="3543358"/>
          </a:xfrm>
          <a:prstGeom prst="cloudCallout">
            <a:avLst>
              <a:gd name="adj1" fmla="val 465"/>
              <a:gd name="adj2" fmla="val 825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8"/>
          </a:p>
        </p:txBody>
      </p:sp>
    </p:spTree>
    <p:extLst>
      <p:ext uri="{BB962C8B-B14F-4D97-AF65-F5344CB8AC3E}">
        <p14:creationId xmlns:p14="http://schemas.microsoft.com/office/powerpoint/2010/main" val="2363655765"/>
      </p:ext>
    </p:extLst>
  </p:cSld>
  <p:clrMapOvr>
    <a:masterClrMapping/>
  </p:clrMapOvr>
  <mc:AlternateContent xmlns:mc="http://schemas.openxmlformats.org/markup-compatibility/2006" xmlns:p14="http://schemas.microsoft.com/office/powerpoint/2010/main">
    <mc:Choice Requires="p14">
      <p:transition spd="slow" p14:dur="2000" advTm="33805"/>
    </mc:Choice>
    <mc:Fallback xmlns="">
      <p:transition spd="slow" advTm="33805"/>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yellow and orange waves&#10;&#10;Description automatically generated">
            <a:extLst>
              <a:ext uri="{FF2B5EF4-FFF2-40B4-BE49-F238E27FC236}">
                <a16:creationId xmlns:a16="http://schemas.microsoft.com/office/drawing/2014/main" id="{BDB63BBE-57A3-A193-88B2-192BABEA05C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857" y="1286357"/>
            <a:ext cx="13714286" cy="7714286"/>
          </a:xfrm>
          <a:prstGeom prst="rect">
            <a:avLst/>
          </a:prstGeom>
        </p:spPr>
      </p:pic>
      <p:sp>
        <p:nvSpPr>
          <p:cNvPr id="6" name="TextBox 7">
            <a:extLst>
              <a:ext uri="{FF2B5EF4-FFF2-40B4-BE49-F238E27FC236}">
                <a16:creationId xmlns:a16="http://schemas.microsoft.com/office/drawing/2014/main" id="{FEF5CE3B-4610-7549-21AF-DE7435DECB8B}"/>
              </a:ext>
            </a:extLst>
          </p:cNvPr>
          <p:cNvSpPr txBox="1"/>
          <p:nvPr/>
        </p:nvSpPr>
        <p:spPr>
          <a:xfrm>
            <a:off x="8572498" y="7886700"/>
            <a:ext cx="4371977" cy="692497"/>
          </a:xfrm>
          <a:prstGeom prst="rect">
            <a:avLst/>
          </a:prstGeom>
        </p:spPr>
        <p:txBody>
          <a:bodyPr wrap="square" lIns="0" tIns="0" rIns="0" bIns="0" rtlCol="0" anchor="t">
            <a:spAutoFit/>
          </a:bodyPr>
          <a:lstStyle/>
          <a:p>
            <a:pPr algn="r"/>
            <a:r>
              <a:rPr lang="en-US" dirty="0">
                <a:solidFill>
                  <a:srgbClr val="FFFFFF"/>
                </a:solidFill>
                <a:latin typeface="Poppins"/>
              </a:rPr>
              <a:t>For more information visit</a:t>
            </a:r>
          </a:p>
          <a:p>
            <a:pPr algn="r"/>
            <a:r>
              <a:rPr lang="en-US" sz="2700" b="1" dirty="0">
                <a:solidFill>
                  <a:schemeClr val="bg1"/>
                </a:solidFill>
                <a:latin typeface="Poppins"/>
              </a:rPr>
              <a:t>cbtrust.org</a:t>
            </a:r>
            <a:endParaRPr lang="en-US" sz="2700" b="1" dirty="0">
              <a:solidFill>
                <a:srgbClr val="FFFFFF"/>
              </a:solidFill>
              <a:latin typeface="Poppins"/>
            </a:endParaRPr>
          </a:p>
        </p:txBody>
      </p:sp>
      <p:sp>
        <p:nvSpPr>
          <p:cNvPr id="10" name="Freeform 8">
            <a:extLst>
              <a:ext uri="{FF2B5EF4-FFF2-40B4-BE49-F238E27FC236}">
                <a16:creationId xmlns:a16="http://schemas.microsoft.com/office/drawing/2014/main" id="{78D91828-4A8E-210A-C097-13A47E393E37}"/>
              </a:ext>
            </a:extLst>
          </p:cNvPr>
          <p:cNvSpPr>
            <a:spLocks noGrp="1" noRot="1" noMove="1" noResize="1" noEditPoints="1" noAdjustHandles="1" noChangeArrowheads="1" noChangeShapeType="1"/>
          </p:cNvSpPr>
          <p:nvPr/>
        </p:nvSpPr>
        <p:spPr>
          <a:xfrm>
            <a:off x="457200" y="1577327"/>
            <a:ext cx="3076992" cy="891546"/>
          </a:xfrm>
          <a:custGeom>
            <a:avLst/>
            <a:gdLst/>
            <a:ahLst/>
            <a:cxnLst/>
            <a:rect l="l" t="t" r="r" b="b"/>
            <a:pathLst>
              <a:path w="9278949" h="2688538">
                <a:moveTo>
                  <a:pt x="0" y="0"/>
                </a:moveTo>
                <a:lnTo>
                  <a:pt x="9278949" y="0"/>
                </a:lnTo>
                <a:lnTo>
                  <a:pt x="9278949" y="2688538"/>
                </a:lnTo>
                <a:lnTo>
                  <a:pt x="0" y="2688538"/>
                </a:lnTo>
                <a:lnTo>
                  <a:pt x="0" y="0"/>
                </a:lnTo>
                <a:close/>
              </a:path>
            </a:pathLst>
          </a:custGeom>
          <a:blipFill>
            <a:blip r:embed="rId4"/>
            <a:stretch>
              <a:fillRect/>
            </a:stretch>
          </a:blipFill>
        </p:spPr>
        <p:txBody>
          <a:bodyPr/>
          <a:lstStyle/>
          <a:p>
            <a:endParaRPr lang="en-US" sz="1350" dirty="0"/>
          </a:p>
        </p:txBody>
      </p:sp>
      <p:pic>
        <p:nvPicPr>
          <p:cNvPr id="2" name="Picture 2">
            <a:extLst>
              <a:ext uri="{FF2B5EF4-FFF2-40B4-BE49-F238E27FC236}">
                <a16:creationId xmlns:a16="http://schemas.microsoft.com/office/drawing/2014/main" id="{4B4A12CE-D11C-DF0F-324C-FC81600801FA}"/>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234948" y="3600450"/>
            <a:ext cx="5175953" cy="3824653"/>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Connector 21">
            <a:extLst>
              <a:ext uri="{FF2B5EF4-FFF2-40B4-BE49-F238E27FC236}">
                <a16:creationId xmlns:a16="http://schemas.microsoft.com/office/drawing/2014/main" id="{0E5A6A90-1F67-D762-3881-B81DD763D07E}"/>
              </a:ext>
            </a:extLst>
          </p:cNvPr>
          <p:cNvCxnSpPr>
            <a:cxnSpLocks/>
          </p:cNvCxnSpPr>
          <p:nvPr/>
        </p:nvCxnSpPr>
        <p:spPr>
          <a:xfrm flipV="1">
            <a:off x="9511387" y="4643968"/>
            <a:ext cx="593855" cy="5115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Picture 2" descr="DOEE-LOGO-FINAL-HORIZONTAL-W-GOV | Government Alliance on ...">
            <a:extLst>
              <a:ext uri="{FF2B5EF4-FFF2-40B4-BE49-F238E27FC236}">
                <a16:creationId xmlns:a16="http://schemas.microsoft.com/office/drawing/2014/main" id="{DCBA6389-8045-02F1-2E10-97A98FC15ED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07848" y="1643294"/>
            <a:ext cx="2675974" cy="9094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0D77DF97-DC5F-8BBC-CA60-48399957D5E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00519" y="1649201"/>
            <a:ext cx="4210333" cy="8196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ext&#10;&#10;Description automatically generated with medium confidence">
            <a:extLst>
              <a:ext uri="{FF2B5EF4-FFF2-40B4-BE49-F238E27FC236}">
                <a16:creationId xmlns:a16="http://schemas.microsoft.com/office/drawing/2014/main" id="{C7AA6E4A-245A-8D5F-26E9-15A3795423D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4605"/>
          <a:stretch/>
        </p:blipFill>
        <p:spPr>
          <a:xfrm>
            <a:off x="4038600" y="1572597"/>
            <a:ext cx="1642465" cy="980103"/>
          </a:xfrm>
          <a:prstGeom prst="rect">
            <a:avLst/>
          </a:prstGeom>
        </p:spPr>
      </p:pic>
    </p:spTree>
    <p:extLst>
      <p:ext uri="{BB962C8B-B14F-4D97-AF65-F5344CB8AC3E}">
        <p14:creationId xmlns:p14="http://schemas.microsoft.com/office/powerpoint/2010/main" val="2454918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yellow waves&#10;&#10;Description automatically generated">
            <a:extLst>
              <a:ext uri="{FF2B5EF4-FFF2-40B4-BE49-F238E27FC236}">
                <a16:creationId xmlns:a16="http://schemas.microsoft.com/office/drawing/2014/main" id="{36925344-6517-7A5F-CCCD-101FC4E28BE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857" y="2610814"/>
            <a:ext cx="13714286" cy="7714286"/>
          </a:xfrm>
          <a:prstGeom prst="rect">
            <a:avLst/>
          </a:prstGeom>
        </p:spPr>
      </p:pic>
      <p:sp>
        <p:nvSpPr>
          <p:cNvPr id="4" name="TextBox 6">
            <a:extLst>
              <a:ext uri="{FF2B5EF4-FFF2-40B4-BE49-F238E27FC236}">
                <a16:creationId xmlns:a16="http://schemas.microsoft.com/office/drawing/2014/main" id="{CD943F2A-4A8A-BE8C-4C2B-DAC9275F5A1D}"/>
              </a:ext>
            </a:extLst>
          </p:cNvPr>
          <p:cNvSpPr txBox="1"/>
          <p:nvPr/>
        </p:nvSpPr>
        <p:spPr>
          <a:xfrm>
            <a:off x="10172700" y="8299283"/>
            <a:ext cx="2771775" cy="615553"/>
          </a:xfrm>
          <a:prstGeom prst="rect">
            <a:avLst/>
          </a:prstGeom>
        </p:spPr>
        <p:txBody>
          <a:bodyPr wrap="square" lIns="0" tIns="0" rIns="0" bIns="0" rtlCol="0" anchor="t">
            <a:spAutoFit/>
          </a:bodyPr>
          <a:lstStyle/>
          <a:p>
            <a:pPr algn="r"/>
            <a:r>
              <a:rPr lang="en-US" sz="4000" dirty="0">
                <a:solidFill>
                  <a:srgbClr val="FFFFFF"/>
                </a:solidFill>
                <a:latin typeface="Poppins" panose="00000500000000000000" pitchFamily="2" charset="0"/>
                <a:ea typeface="Open Sans" panose="020B0606030504020204" pitchFamily="34" charset="0"/>
                <a:cs typeface="Poppins" panose="00000500000000000000" pitchFamily="2" charset="0"/>
              </a:rPr>
              <a:t>Thank You!</a:t>
            </a:r>
          </a:p>
        </p:txBody>
      </p:sp>
      <p:sp>
        <p:nvSpPr>
          <p:cNvPr id="6" name="TextBox 7">
            <a:extLst>
              <a:ext uri="{FF2B5EF4-FFF2-40B4-BE49-F238E27FC236}">
                <a16:creationId xmlns:a16="http://schemas.microsoft.com/office/drawing/2014/main" id="{FEF5CE3B-4610-7549-21AF-DE7435DECB8B}"/>
              </a:ext>
            </a:extLst>
          </p:cNvPr>
          <p:cNvSpPr txBox="1"/>
          <p:nvPr/>
        </p:nvSpPr>
        <p:spPr>
          <a:xfrm>
            <a:off x="8572498" y="9211157"/>
            <a:ext cx="4371977" cy="692497"/>
          </a:xfrm>
          <a:prstGeom prst="rect">
            <a:avLst/>
          </a:prstGeom>
        </p:spPr>
        <p:txBody>
          <a:bodyPr wrap="square" lIns="0" tIns="0" rIns="0" bIns="0" rtlCol="0" anchor="t">
            <a:spAutoFit/>
          </a:bodyPr>
          <a:lstStyle/>
          <a:p>
            <a:pPr algn="r"/>
            <a:r>
              <a:rPr lang="en-US" dirty="0">
                <a:solidFill>
                  <a:srgbClr val="FFFFFF"/>
                </a:solidFill>
                <a:latin typeface="Poppins" panose="00000500000000000000" pitchFamily="2" charset="0"/>
                <a:cs typeface="Poppins" panose="00000500000000000000" pitchFamily="2" charset="0"/>
              </a:rPr>
              <a:t>For more information visit</a:t>
            </a:r>
          </a:p>
          <a:p>
            <a:pPr algn="r"/>
            <a:r>
              <a:rPr lang="en-US" sz="2700" b="1" dirty="0">
                <a:solidFill>
                  <a:schemeClr val="bg1"/>
                </a:solidFill>
                <a:latin typeface="Poppins" panose="00000500000000000000" pitchFamily="2" charset="0"/>
                <a:cs typeface="Poppins" panose="00000500000000000000" pitchFamily="2" charset="0"/>
              </a:rPr>
              <a:t>cbtrust.org</a:t>
            </a:r>
            <a:endParaRPr lang="en-US" sz="2700" b="1" dirty="0">
              <a:solidFill>
                <a:srgbClr val="FFFFFF"/>
              </a:solidFill>
              <a:latin typeface="Poppins" panose="00000500000000000000" pitchFamily="2" charset="0"/>
              <a:cs typeface="Poppins" panose="00000500000000000000" pitchFamily="2" charset="0"/>
            </a:endParaRPr>
          </a:p>
        </p:txBody>
      </p:sp>
      <p:sp>
        <p:nvSpPr>
          <p:cNvPr id="10" name="Freeform 8">
            <a:extLst>
              <a:ext uri="{FF2B5EF4-FFF2-40B4-BE49-F238E27FC236}">
                <a16:creationId xmlns:a16="http://schemas.microsoft.com/office/drawing/2014/main" id="{78D91828-4A8E-210A-C097-13A47E393E37}"/>
              </a:ext>
            </a:extLst>
          </p:cNvPr>
          <p:cNvSpPr>
            <a:spLocks noGrp="1" noRot="1" noMove="1" noResize="1" noEditPoints="1" noAdjustHandles="1" noChangeArrowheads="1" noChangeShapeType="1"/>
          </p:cNvSpPr>
          <p:nvPr/>
        </p:nvSpPr>
        <p:spPr>
          <a:xfrm>
            <a:off x="762000" y="976797"/>
            <a:ext cx="3076992" cy="891546"/>
          </a:xfrm>
          <a:custGeom>
            <a:avLst/>
            <a:gdLst/>
            <a:ahLst/>
            <a:cxnLst/>
            <a:rect l="l" t="t" r="r" b="b"/>
            <a:pathLst>
              <a:path w="9278949" h="2688538">
                <a:moveTo>
                  <a:pt x="0" y="0"/>
                </a:moveTo>
                <a:lnTo>
                  <a:pt x="9278949" y="0"/>
                </a:lnTo>
                <a:lnTo>
                  <a:pt x="9278949" y="2688538"/>
                </a:lnTo>
                <a:lnTo>
                  <a:pt x="0" y="2688538"/>
                </a:lnTo>
                <a:lnTo>
                  <a:pt x="0" y="0"/>
                </a:lnTo>
                <a:close/>
              </a:path>
            </a:pathLst>
          </a:custGeom>
          <a:blipFill>
            <a:blip r:embed="rId3"/>
            <a:stretch>
              <a:fillRect/>
            </a:stretch>
          </a:blipFill>
        </p:spPr>
        <p:txBody>
          <a:bodyPr/>
          <a:lstStyle/>
          <a:p>
            <a:endParaRPr lang="en-US" sz="1350" dirty="0">
              <a:latin typeface="Poppins" panose="00000500000000000000" pitchFamily="2" charset="0"/>
              <a:cs typeface="Poppins" panose="00000500000000000000" pitchFamily="2" charset="0"/>
            </a:endParaRPr>
          </a:p>
        </p:txBody>
      </p:sp>
      <p:sp>
        <p:nvSpPr>
          <p:cNvPr id="2" name="Content Placeholder 2">
            <a:extLst>
              <a:ext uri="{FF2B5EF4-FFF2-40B4-BE49-F238E27FC236}">
                <a16:creationId xmlns:a16="http://schemas.microsoft.com/office/drawing/2014/main" id="{D838E6A8-877E-F59A-3C00-E5CB2240DA19}"/>
              </a:ext>
            </a:extLst>
          </p:cNvPr>
          <p:cNvSpPr txBox="1">
            <a:spLocks/>
          </p:cNvSpPr>
          <p:nvPr/>
        </p:nvSpPr>
        <p:spPr>
          <a:xfrm>
            <a:off x="914400" y="1257300"/>
            <a:ext cx="11704320" cy="7620000"/>
          </a:xfrm>
          <a:prstGeom prst="rect">
            <a:avLst/>
          </a:prstGeom>
        </p:spPr>
        <p:txBody>
          <a:bodyPr>
            <a:norm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endParaRPr lang="en-US" sz="3600" dirty="0">
              <a:latin typeface="Poppins" panose="00000500000000000000" pitchFamily="2" charset="0"/>
              <a:cs typeface="Poppins" panose="00000500000000000000" pitchFamily="2" charset="0"/>
            </a:endParaRPr>
          </a:p>
          <a:p>
            <a:pPr marL="0" indent="0" algn="ctr">
              <a:buFont typeface="Arial" pitchFamily="34" charset="0"/>
              <a:buNone/>
            </a:pPr>
            <a:endParaRPr lang="en-US" sz="3600" dirty="0">
              <a:latin typeface="Poppins" panose="00000500000000000000" pitchFamily="2" charset="0"/>
              <a:cs typeface="Poppins" panose="00000500000000000000" pitchFamily="2" charset="0"/>
            </a:endParaRPr>
          </a:p>
          <a:p>
            <a:pPr marL="0" indent="0" algn="ctr">
              <a:buFont typeface="Arial" pitchFamily="34" charset="0"/>
              <a:buNone/>
            </a:pPr>
            <a:r>
              <a:rPr lang="en-US" sz="3600" dirty="0">
                <a:latin typeface="Poppins" panose="00000500000000000000" pitchFamily="2" charset="0"/>
                <a:cs typeface="Poppins" panose="00000500000000000000" pitchFamily="2" charset="0"/>
              </a:rPr>
              <a:t>Please reach out to the contact listed on the </a:t>
            </a:r>
          </a:p>
          <a:p>
            <a:pPr marL="0" indent="0" algn="ctr">
              <a:buFont typeface="Arial" pitchFamily="34" charset="0"/>
              <a:buNone/>
            </a:pPr>
            <a:r>
              <a:rPr lang="en-US" sz="3600" dirty="0">
                <a:latin typeface="Poppins" panose="00000500000000000000" pitchFamily="2" charset="0"/>
                <a:cs typeface="Poppins" panose="00000500000000000000" pitchFamily="2" charset="0"/>
              </a:rPr>
              <a:t>Community Stormwater Solutions Program webpage!</a:t>
            </a:r>
          </a:p>
          <a:p>
            <a:pPr marL="0" indent="0" algn="ctr">
              <a:buFont typeface="Arial" pitchFamily="34" charset="0"/>
              <a:buNone/>
            </a:pPr>
            <a:endParaRPr lang="en-US" sz="3600" dirty="0">
              <a:latin typeface="Poppins" panose="00000500000000000000" pitchFamily="2" charset="0"/>
              <a:cs typeface="Poppins" panose="00000500000000000000" pitchFamily="2" charset="0"/>
            </a:endParaRPr>
          </a:p>
          <a:p>
            <a:pPr marL="0" indent="0" algn="ctr">
              <a:buFont typeface="Arial" pitchFamily="34" charset="0"/>
              <a:buNone/>
            </a:pPr>
            <a:r>
              <a:rPr lang="en-US" sz="3200" b="1" dirty="0">
                <a:solidFill>
                  <a:schemeClr val="accent1"/>
                </a:solidFill>
                <a:latin typeface="Poppins" panose="00000500000000000000" pitchFamily="2" charset="0"/>
                <a:cs typeface="Poppins" panose="00000500000000000000" pitchFamily="2" charset="0"/>
              </a:rPr>
              <a:t>https://cbtrust.org/grants/district-of-columbia-community-stormwater-solutions/</a:t>
            </a:r>
            <a:br>
              <a:rPr lang="en-US" sz="3200" b="1" dirty="0">
                <a:solidFill>
                  <a:schemeClr val="accent1"/>
                </a:solidFill>
                <a:latin typeface="Poppins" panose="00000500000000000000" pitchFamily="2" charset="0"/>
                <a:cs typeface="Poppins" panose="00000500000000000000" pitchFamily="2" charset="0"/>
              </a:rPr>
            </a:br>
            <a:endParaRPr lang="en-US" sz="3200" b="1" dirty="0">
              <a:solidFill>
                <a:schemeClr val="accent1"/>
              </a:solidFill>
              <a:latin typeface="Poppins" panose="00000500000000000000" pitchFamily="2" charset="0"/>
              <a:cs typeface="Poppins" panose="00000500000000000000" pitchFamily="2" charset="0"/>
            </a:endParaRPr>
          </a:p>
          <a:p>
            <a:pPr marL="0" indent="0" algn="ctr">
              <a:buFont typeface="Arial" pitchFamily="34" charset="0"/>
              <a:buNone/>
            </a:pPr>
            <a:r>
              <a:rPr lang="en-US" sz="3200" b="1" dirty="0">
                <a:solidFill>
                  <a:schemeClr val="accent1"/>
                </a:solidFill>
                <a:latin typeface="Poppins" panose="00000500000000000000" pitchFamily="2" charset="0"/>
                <a:cs typeface="Poppins" panose="00000500000000000000" pitchFamily="2" charset="0"/>
              </a:rPr>
              <a:t>Marylin Veiman Echeverría –Program Officer</a:t>
            </a:r>
          </a:p>
          <a:p>
            <a:pPr marL="0" indent="0" algn="ctr">
              <a:buFont typeface="Arial" pitchFamily="34" charset="0"/>
              <a:buNone/>
            </a:pPr>
            <a:r>
              <a:rPr lang="en-US" sz="3200" b="1" dirty="0">
                <a:solidFill>
                  <a:schemeClr val="accent1"/>
                </a:solidFill>
                <a:latin typeface="Poppins" panose="00000500000000000000" pitchFamily="2" charset="0"/>
                <a:cs typeface="Poppins" panose="00000500000000000000" pitchFamily="2" charset="0"/>
              </a:rPr>
              <a:t>mveiman@cbtrust.org</a:t>
            </a:r>
          </a:p>
          <a:p>
            <a:pPr marL="0" indent="0">
              <a:buFont typeface="Arial" pitchFamily="34" charset="0"/>
              <a:buNone/>
            </a:pPr>
            <a:endParaRPr lang="en-US" sz="3600" dirty="0">
              <a:latin typeface="Poppins" panose="00000500000000000000" pitchFamily="2" charset="0"/>
              <a:cs typeface="Poppins" panose="00000500000000000000" pitchFamily="2" charset="0"/>
            </a:endParaRPr>
          </a:p>
          <a:p>
            <a:pPr marL="0" indent="0">
              <a:buFont typeface="Arial" pitchFamily="34" charset="0"/>
              <a:buNone/>
            </a:pPr>
            <a:endParaRPr lang="en-US" sz="3600" dirty="0">
              <a:latin typeface="Poppins" panose="00000500000000000000" pitchFamily="2" charset="0"/>
              <a:cs typeface="Poppins" panose="00000500000000000000" pitchFamily="2" charset="0"/>
            </a:endParaRPr>
          </a:p>
        </p:txBody>
      </p:sp>
      <p:pic>
        <p:nvPicPr>
          <p:cNvPr id="11" name="Picture 10" descr="DOEE-LOGO-FINAL-HORIZONTAL-W-GOV | Government Alliance on ...">
            <a:extLst>
              <a:ext uri="{FF2B5EF4-FFF2-40B4-BE49-F238E27FC236}">
                <a16:creationId xmlns:a16="http://schemas.microsoft.com/office/drawing/2014/main" id="{37A4C1D4-4EA6-4FD6-F81B-B8ABCB1E097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4396" y="1109894"/>
            <a:ext cx="2675974" cy="9094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2D83AADA-A6F1-EC52-E238-073CFB40DB5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77067" y="1115801"/>
            <a:ext cx="4210333" cy="81967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Text&#10;&#10;Description automatically generated with medium confidence">
            <a:extLst>
              <a:ext uri="{FF2B5EF4-FFF2-40B4-BE49-F238E27FC236}">
                <a16:creationId xmlns:a16="http://schemas.microsoft.com/office/drawing/2014/main" id="{BAC3AD80-CCCE-7646-C08C-FF0AF87333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4605"/>
          <a:stretch/>
        </p:blipFill>
        <p:spPr>
          <a:xfrm>
            <a:off x="4115148" y="1039197"/>
            <a:ext cx="1642465" cy="980103"/>
          </a:xfrm>
          <a:prstGeom prst="rect">
            <a:avLst/>
          </a:prstGeom>
        </p:spPr>
      </p:pic>
    </p:spTree>
    <p:extLst>
      <p:ext uri="{BB962C8B-B14F-4D97-AF65-F5344CB8AC3E}">
        <p14:creationId xmlns:p14="http://schemas.microsoft.com/office/powerpoint/2010/main" val="197216715"/>
      </p:ext>
    </p:extLst>
  </p:cSld>
  <p:clrMapOvr>
    <a:masterClrMapping/>
  </p:clrMapOvr>
  <mc:AlternateContent xmlns:mc="http://schemas.openxmlformats.org/markup-compatibility/2006" xmlns:p14="http://schemas.microsoft.com/office/powerpoint/2010/main">
    <mc:Choice Requires="p14">
      <p:transition spd="slow" p14:dur="2000" advTm="24163"/>
    </mc:Choice>
    <mc:Fallback xmlns="">
      <p:transition spd="slow" advTm="2416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0" descr="A screenshot of a cell phone&#10;&#10;Description automatically generated">
            <a:extLst>
              <a:ext uri="{FF2B5EF4-FFF2-40B4-BE49-F238E27FC236}">
                <a16:creationId xmlns:a16="http://schemas.microsoft.com/office/drawing/2014/main" id="{506B7612-D650-C81D-FD57-A11ED2411F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21720"/>
            <a:ext cx="12740562" cy="10265280"/>
          </a:xfrm>
          <a:prstGeom prst="rect">
            <a:avLst/>
          </a:prstGeom>
        </p:spPr>
      </p:pic>
    </p:spTree>
    <p:extLst>
      <p:ext uri="{BB962C8B-B14F-4D97-AF65-F5344CB8AC3E}">
        <p14:creationId xmlns:p14="http://schemas.microsoft.com/office/powerpoint/2010/main" val="1835717267"/>
      </p:ext>
    </p:extLst>
  </p:cSld>
  <p:clrMapOvr>
    <a:masterClrMapping/>
  </p:clrMapOvr>
  <mc:AlternateContent xmlns:mc="http://schemas.openxmlformats.org/markup-compatibility/2006" xmlns:p14="http://schemas.microsoft.com/office/powerpoint/2010/main">
    <mc:Choice Requires="p14">
      <p:transition spd="slow" p14:dur="2000" advTm="56661"/>
    </mc:Choice>
    <mc:Fallback xmlns="">
      <p:transition spd="slow" advTm="56661"/>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B574A7C0-83E8-E2A6-C96D-9A91B5D3357D}"/>
              </a:ext>
            </a:extLst>
          </p:cNvPr>
          <p:cNvSpPr>
            <a:spLocks noGrp="1" noRot="1" noMove="1" noResize="1" noEditPoints="1" noAdjustHandles="1" noChangeArrowheads="1" noChangeShapeType="1"/>
          </p:cNvSpPr>
          <p:nvPr/>
        </p:nvSpPr>
        <p:spPr>
          <a:xfrm>
            <a:off x="10172700" y="952500"/>
            <a:ext cx="3076992" cy="891546"/>
          </a:xfrm>
          <a:custGeom>
            <a:avLst/>
            <a:gdLst/>
            <a:ahLst/>
            <a:cxnLst/>
            <a:rect l="l" t="t" r="r" b="b"/>
            <a:pathLst>
              <a:path w="9278949" h="2688538">
                <a:moveTo>
                  <a:pt x="0" y="0"/>
                </a:moveTo>
                <a:lnTo>
                  <a:pt x="9278949" y="0"/>
                </a:lnTo>
                <a:lnTo>
                  <a:pt x="9278949" y="2688538"/>
                </a:lnTo>
                <a:lnTo>
                  <a:pt x="0" y="2688538"/>
                </a:lnTo>
                <a:lnTo>
                  <a:pt x="0" y="0"/>
                </a:lnTo>
                <a:close/>
              </a:path>
            </a:pathLst>
          </a:custGeom>
          <a:blipFill>
            <a:blip r:embed="rId3"/>
            <a:stretch>
              <a:fillRect/>
            </a:stretch>
          </a:blipFill>
        </p:spPr>
        <p:txBody>
          <a:bodyPr/>
          <a:lstStyle/>
          <a:p>
            <a:endParaRPr lang="en-US" sz="1350" dirty="0"/>
          </a:p>
        </p:txBody>
      </p:sp>
      <p:grpSp>
        <p:nvGrpSpPr>
          <p:cNvPr id="14" name="Group 13">
            <a:extLst>
              <a:ext uri="{FF2B5EF4-FFF2-40B4-BE49-F238E27FC236}">
                <a16:creationId xmlns:a16="http://schemas.microsoft.com/office/drawing/2014/main" id="{0670400B-12BA-B36A-3F32-D03C031A4484}"/>
              </a:ext>
            </a:extLst>
          </p:cNvPr>
          <p:cNvGrpSpPr>
            <a:grpSpLocks noGrp="1" noUngrp="1" noRot="1" noMove="1" noResize="1"/>
          </p:cNvGrpSpPr>
          <p:nvPr/>
        </p:nvGrpSpPr>
        <p:grpSpPr>
          <a:xfrm>
            <a:off x="0" y="2064071"/>
            <a:ext cx="13716000" cy="282902"/>
            <a:chOff x="0" y="1746874"/>
            <a:chExt cx="18288000" cy="377202"/>
          </a:xfrm>
        </p:grpSpPr>
        <p:sp>
          <p:nvSpPr>
            <p:cNvPr id="3" name="Rectangle 2">
              <a:extLst>
                <a:ext uri="{FF2B5EF4-FFF2-40B4-BE49-F238E27FC236}">
                  <a16:creationId xmlns:a16="http://schemas.microsoft.com/office/drawing/2014/main" id="{C29FD3ED-662D-E584-6A67-39FC2D29E69B}"/>
                </a:ext>
              </a:extLst>
            </p:cNvPr>
            <p:cNvSpPr>
              <a:spLocks noGrp="1" noRot="1" noMove="1" noResize="1" noEditPoints="1" noAdjustHandles="1" noChangeArrowheads="1" noChangeShapeType="1"/>
            </p:cNvSpPr>
            <p:nvPr/>
          </p:nvSpPr>
          <p:spPr>
            <a:xfrm>
              <a:off x="0" y="1746874"/>
              <a:ext cx="762000" cy="377202"/>
            </a:xfrm>
            <a:prstGeom prst="rect">
              <a:avLst/>
            </a:prstGeom>
            <a:solidFill>
              <a:srgbClr val="58B9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B05F071C-7F39-A6A6-533F-68A11328B5FC}"/>
                </a:ext>
              </a:extLst>
            </p:cNvPr>
            <p:cNvSpPr>
              <a:spLocks noGrp="1" noRot="1" noMove="1" noResize="1" noEditPoints="1" noAdjustHandles="1" noChangeArrowheads="1" noChangeShapeType="1"/>
            </p:cNvSpPr>
            <p:nvPr/>
          </p:nvSpPr>
          <p:spPr>
            <a:xfrm>
              <a:off x="2514600" y="1746874"/>
              <a:ext cx="15773400" cy="377202"/>
            </a:xfrm>
            <a:prstGeom prst="rect">
              <a:avLst/>
            </a:prstGeom>
            <a:solidFill>
              <a:srgbClr val="0067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83C73A5B-ADD4-BEA1-2AF1-70FC0DE2C7DF}"/>
                </a:ext>
              </a:extLst>
            </p:cNvPr>
            <p:cNvSpPr>
              <a:spLocks noGrp="1" noRot="1" noMove="1" noResize="1" noEditPoints="1" noAdjustHandles="1" noChangeArrowheads="1" noChangeShapeType="1"/>
            </p:cNvSpPr>
            <p:nvPr/>
          </p:nvSpPr>
          <p:spPr>
            <a:xfrm>
              <a:off x="838200" y="1746874"/>
              <a:ext cx="762000" cy="377202"/>
            </a:xfrm>
            <a:prstGeom prst="rect">
              <a:avLst/>
            </a:prstGeom>
            <a:solidFill>
              <a:srgbClr val="00A3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822E4816-0FB6-E12B-BA21-0E5A49EE2EF6}"/>
                </a:ext>
              </a:extLst>
            </p:cNvPr>
            <p:cNvSpPr>
              <a:spLocks noGrp="1" noRot="1" noMove="1" noResize="1" noEditPoints="1" noAdjustHandles="1" noChangeArrowheads="1" noChangeShapeType="1"/>
            </p:cNvSpPr>
            <p:nvPr/>
          </p:nvSpPr>
          <p:spPr>
            <a:xfrm>
              <a:off x="1676400" y="1746874"/>
              <a:ext cx="762000" cy="377202"/>
            </a:xfrm>
            <a:prstGeom prst="rect">
              <a:avLst/>
            </a:prstGeom>
            <a:solidFill>
              <a:srgbClr val="F6C0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6" name="TextBox 12">
            <a:extLst>
              <a:ext uri="{FF2B5EF4-FFF2-40B4-BE49-F238E27FC236}">
                <a16:creationId xmlns:a16="http://schemas.microsoft.com/office/drawing/2014/main" id="{9EC460A3-0A3D-613F-588C-E009D29A1803}"/>
              </a:ext>
            </a:extLst>
          </p:cNvPr>
          <p:cNvSpPr txBox="1"/>
          <p:nvPr/>
        </p:nvSpPr>
        <p:spPr>
          <a:xfrm>
            <a:off x="626029" y="1005735"/>
            <a:ext cx="5431871" cy="507831"/>
          </a:xfrm>
          <a:prstGeom prst="rect">
            <a:avLst/>
          </a:prstGeom>
        </p:spPr>
        <p:txBody>
          <a:bodyPr lIns="0" tIns="0" rIns="0" bIns="0" rtlCol="0" anchor="t">
            <a:spAutoFit/>
          </a:bodyPr>
          <a:lstStyle/>
          <a:p>
            <a:r>
              <a:rPr lang="en-US" sz="3300" dirty="0">
                <a:solidFill>
                  <a:srgbClr val="404040"/>
                </a:solidFill>
                <a:latin typeface="Poppins Bold"/>
              </a:rPr>
              <a:t>Program overview</a:t>
            </a:r>
          </a:p>
        </p:txBody>
      </p:sp>
      <p:sp>
        <p:nvSpPr>
          <p:cNvPr id="8" name="Content Placeholder 7">
            <a:extLst>
              <a:ext uri="{FF2B5EF4-FFF2-40B4-BE49-F238E27FC236}">
                <a16:creationId xmlns:a16="http://schemas.microsoft.com/office/drawing/2014/main" id="{93AF003B-C7CC-A807-1300-9BB5D5E5C708}"/>
              </a:ext>
            </a:extLst>
          </p:cNvPr>
          <p:cNvSpPr txBox="1">
            <a:spLocks/>
          </p:cNvSpPr>
          <p:nvPr/>
        </p:nvSpPr>
        <p:spPr>
          <a:xfrm>
            <a:off x="-15737" y="3022255"/>
            <a:ext cx="8550137" cy="2654645"/>
          </a:xfrm>
          <a:prstGeom prst="rect">
            <a:avLst/>
          </a:prstGeom>
        </p:spPr>
        <p:txBody>
          <a:bodyPr numCol="2">
            <a:norm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lvl="1">
              <a:buClr>
                <a:schemeClr val="accent5"/>
              </a:buClr>
              <a:buFont typeface="Arial" panose="020B0604020202020204" pitchFamily="34" charset="0"/>
              <a:buChar char="•"/>
            </a:pPr>
            <a:r>
              <a:rPr lang="en-US" sz="2200" dirty="0">
                <a:latin typeface="Poppins" panose="00000500000000000000" pitchFamily="2" charset="0"/>
                <a:cs typeface="Poppins" panose="00000500000000000000" pitchFamily="2" charset="0"/>
              </a:rPr>
              <a:t>Environmental Education</a:t>
            </a:r>
          </a:p>
          <a:p>
            <a:pPr lvl="1">
              <a:buClr>
                <a:schemeClr val="accent5"/>
              </a:buClr>
              <a:buFont typeface="Arial" panose="020B0604020202020204" pitchFamily="34" charset="0"/>
              <a:buChar char="•"/>
            </a:pPr>
            <a:r>
              <a:rPr lang="en-US" sz="2200" dirty="0">
                <a:latin typeface="Poppins" panose="00000500000000000000" pitchFamily="2" charset="0"/>
                <a:cs typeface="Poppins" panose="00000500000000000000" pitchFamily="2" charset="0"/>
              </a:rPr>
              <a:t>Youth Environmental Education Grant Program</a:t>
            </a:r>
          </a:p>
          <a:p>
            <a:pPr lvl="1">
              <a:buClr>
                <a:schemeClr val="accent5"/>
              </a:buClr>
              <a:buFont typeface="Arial" panose="020B0604020202020204" pitchFamily="34" charset="0"/>
              <a:buChar char="•"/>
            </a:pPr>
            <a:r>
              <a:rPr lang="en-US" sz="2200" dirty="0">
                <a:latin typeface="Poppins" panose="00000500000000000000" pitchFamily="2" charset="0"/>
                <a:cs typeface="Poppins" panose="00000500000000000000" pitchFamily="2" charset="0"/>
              </a:rPr>
              <a:t>Outdoor Learning Network Initiative </a:t>
            </a:r>
            <a:r>
              <a:rPr lang="en-US" sz="2400" dirty="0">
                <a:latin typeface="Poppins" panose="00000500000000000000" pitchFamily="2" charset="0"/>
                <a:cs typeface="Poppins" panose="00000500000000000000" pitchFamily="2" charset="0"/>
              </a:rPr>
              <a:t>(OLNI)</a:t>
            </a:r>
            <a:endParaRPr lang="en-US" sz="4693" b="1" dirty="0">
              <a:latin typeface="Poppins" panose="00000500000000000000" pitchFamily="2" charset="0"/>
              <a:cs typeface="Poppins" panose="00000500000000000000" pitchFamily="2" charset="0"/>
            </a:endParaRPr>
          </a:p>
        </p:txBody>
      </p:sp>
      <p:sp>
        <p:nvSpPr>
          <p:cNvPr id="10" name="Content Placeholder 7">
            <a:extLst>
              <a:ext uri="{FF2B5EF4-FFF2-40B4-BE49-F238E27FC236}">
                <a16:creationId xmlns:a16="http://schemas.microsoft.com/office/drawing/2014/main" id="{37FF03DE-9684-496F-B7F3-376ADB6CBA23}"/>
              </a:ext>
            </a:extLst>
          </p:cNvPr>
          <p:cNvSpPr txBox="1">
            <a:spLocks/>
          </p:cNvSpPr>
          <p:nvPr/>
        </p:nvSpPr>
        <p:spPr bwMode="auto">
          <a:xfrm>
            <a:off x="4645471" y="2714287"/>
            <a:ext cx="8550137" cy="349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2" anchor="t" anchorCtr="0" compatLnSpc="1">
            <a:prstTxWarp prst="textNoShape">
              <a:avLst/>
            </a:prstTxWarp>
            <a:normAutofit/>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2400" b="1" dirty="0">
              <a:latin typeface="Poppins" panose="00000500000000000000" pitchFamily="2" charset="0"/>
              <a:cs typeface="Poppins" panose="00000500000000000000" pitchFamily="2" charset="0"/>
            </a:endParaRPr>
          </a:p>
          <a:p>
            <a:pPr lvl="1">
              <a:buClr>
                <a:schemeClr val="accent5"/>
              </a:buClr>
            </a:pPr>
            <a:r>
              <a:rPr lang="en-US" sz="2200" dirty="0">
                <a:latin typeface="Poppins" panose="00000500000000000000" pitchFamily="2" charset="0"/>
                <a:cs typeface="Poppins" panose="00000500000000000000" pitchFamily="2" charset="0"/>
              </a:rPr>
              <a:t>Community Engagement and restorations Mini Grant</a:t>
            </a:r>
          </a:p>
          <a:p>
            <a:pPr lvl="1">
              <a:buClr>
                <a:schemeClr val="accent5"/>
              </a:buClr>
            </a:pPr>
            <a:r>
              <a:rPr lang="en-US" sz="2200" dirty="0">
                <a:latin typeface="Poppins" panose="00000500000000000000" pitchFamily="2" charset="0"/>
                <a:cs typeface="Poppins" panose="00000500000000000000" pitchFamily="2" charset="0"/>
              </a:rPr>
              <a:t>Outreach and Restoration</a:t>
            </a:r>
          </a:p>
          <a:p>
            <a:pPr lvl="1">
              <a:buClr>
                <a:schemeClr val="accent5"/>
              </a:buClr>
            </a:pPr>
            <a:r>
              <a:rPr lang="en-US" sz="2200" dirty="0">
                <a:latin typeface="Poppins" panose="00000500000000000000" pitchFamily="2" charset="0"/>
                <a:cs typeface="Poppins" panose="00000500000000000000" pitchFamily="2" charset="0"/>
              </a:rPr>
              <a:t>Sponsorship </a:t>
            </a:r>
          </a:p>
          <a:p>
            <a:pPr lvl="1">
              <a:buClr>
                <a:schemeClr val="accent5"/>
              </a:buClr>
            </a:pPr>
            <a:r>
              <a:rPr lang="en-US" sz="2200" dirty="0">
                <a:latin typeface="Poppins" panose="00000500000000000000" pitchFamily="2" charset="0"/>
                <a:cs typeface="Poppins" panose="00000500000000000000" pitchFamily="2" charset="0"/>
              </a:rPr>
              <a:t>Veterans Engagement </a:t>
            </a:r>
          </a:p>
          <a:p>
            <a:pPr marL="214566" lvl="1" indent="0">
              <a:buClr>
                <a:schemeClr val="accent5"/>
              </a:buClr>
              <a:buFont typeface="Arial" panose="020B0604020202020204" pitchFamily="34" charset="0"/>
              <a:buNone/>
            </a:pPr>
            <a:endParaRPr lang="en-US" dirty="0">
              <a:latin typeface="Poppins" panose="00000500000000000000" pitchFamily="2" charset="0"/>
              <a:cs typeface="Poppins" panose="00000500000000000000" pitchFamily="2" charset="0"/>
            </a:endParaRPr>
          </a:p>
          <a:p>
            <a:pPr marL="650229" lvl="1" indent="0">
              <a:buClr>
                <a:schemeClr val="accent5"/>
              </a:buClr>
              <a:buFont typeface="Arial" panose="020B0604020202020204" pitchFamily="34" charset="0"/>
              <a:buNone/>
            </a:pPr>
            <a:endParaRPr lang="en-US" dirty="0">
              <a:latin typeface="Poppins" panose="00000500000000000000" pitchFamily="2" charset="0"/>
              <a:cs typeface="Poppins" panose="00000500000000000000" pitchFamily="2" charset="0"/>
            </a:endParaRPr>
          </a:p>
          <a:p>
            <a:pPr marL="0" indent="0">
              <a:buFont typeface="Arial" panose="020B0604020202020204" pitchFamily="34" charset="0"/>
              <a:buNone/>
            </a:pPr>
            <a:endParaRPr lang="en-US" sz="2400" b="1" dirty="0">
              <a:latin typeface="Poppins" panose="00000500000000000000" pitchFamily="2" charset="0"/>
              <a:cs typeface="Poppins" panose="00000500000000000000" pitchFamily="2" charset="0"/>
            </a:endParaRPr>
          </a:p>
        </p:txBody>
      </p:sp>
      <p:sp>
        <p:nvSpPr>
          <p:cNvPr id="11" name="Content Placeholder 7">
            <a:extLst>
              <a:ext uri="{FF2B5EF4-FFF2-40B4-BE49-F238E27FC236}">
                <a16:creationId xmlns:a16="http://schemas.microsoft.com/office/drawing/2014/main" id="{D7D2048F-08D6-1455-1854-168EB3428B7F}"/>
              </a:ext>
            </a:extLst>
          </p:cNvPr>
          <p:cNvSpPr txBox="1">
            <a:spLocks/>
          </p:cNvSpPr>
          <p:nvPr/>
        </p:nvSpPr>
        <p:spPr bwMode="auto">
          <a:xfrm>
            <a:off x="9220200" y="2805457"/>
            <a:ext cx="10449560" cy="3709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2" anchor="t" anchorCtr="0" compatLnSpc="1">
            <a:prstTxWarp prst="textNoShape">
              <a:avLst/>
            </a:prstTxWarp>
            <a:normAutofit/>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latin typeface="Poppins" panose="00000500000000000000" pitchFamily="2" charset="0"/>
                <a:cs typeface="Poppins" panose="00000500000000000000" pitchFamily="2" charset="0"/>
              </a:rPr>
              <a:t> </a:t>
            </a:r>
          </a:p>
          <a:p>
            <a:pPr lvl="1">
              <a:buClr>
                <a:schemeClr val="accent5"/>
              </a:buClr>
            </a:pPr>
            <a:r>
              <a:rPr lang="en-US" sz="2200" b="1" dirty="0">
                <a:latin typeface="Poppins" panose="00000500000000000000" pitchFamily="2" charset="0"/>
                <a:cs typeface="Poppins" panose="00000500000000000000" pitchFamily="2" charset="0"/>
              </a:rPr>
              <a:t>Community Stormwater Solutions</a:t>
            </a:r>
          </a:p>
          <a:p>
            <a:pPr lvl="1">
              <a:buClr>
                <a:schemeClr val="accent5"/>
              </a:buClr>
            </a:pPr>
            <a:r>
              <a:rPr lang="en-US" sz="2200" dirty="0">
                <a:latin typeface="Poppins" panose="00000500000000000000" pitchFamily="2" charset="0"/>
                <a:cs typeface="Poppins" panose="00000500000000000000" pitchFamily="2" charset="0"/>
              </a:rPr>
              <a:t>Donation and Reuse</a:t>
            </a:r>
          </a:p>
          <a:p>
            <a:pPr lvl="1">
              <a:buClr>
                <a:schemeClr val="accent5"/>
              </a:buClr>
            </a:pPr>
            <a:r>
              <a:rPr lang="en-US" sz="2200" dirty="0">
                <a:latin typeface="Poppins" panose="00000500000000000000" pitchFamily="2" charset="0"/>
                <a:cs typeface="Poppins" panose="00000500000000000000" pitchFamily="2" charset="0"/>
              </a:rPr>
              <a:t>Urban Agriculture</a:t>
            </a:r>
          </a:p>
          <a:p>
            <a:pPr marL="214566" lvl="1" indent="0">
              <a:buClr>
                <a:schemeClr val="accent5"/>
              </a:buClr>
              <a:buFont typeface="Arial" panose="020B0604020202020204" pitchFamily="34" charset="0"/>
              <a:buNone/>
            </a:pPr>
            <a:endParaRPr lang="en-US" dirty="0">
              <a:latin typeface="Poppins" panose="00000500000000000000" pitchFamily="2" charset="0"/>
              <a:cs typeface="Poppins" panose="00000500000000000000" pitchFamily="2" charset="0"/>
            </a:endParaRPr>
          </a:p>
          <a:p>
            <a:pPr marL="650229" lvl="1" indent="0">
              <a:buClr>
                <a:schemeClr val="accent5"/>
              </a:buClr>
              <a:buFont typeface="Arial" panose="020B0604020202020204" pitchFamily="34" charset="0"/>
              <a:buNone/>
            </a:pPr>
            <a:endParaRPr lang="en-US" dirty="0">
              <a:latin typeface="Poppins" panose="00000500000000000000" pitchFamily="2" charset="0"/>
              <a:cs typeface="Poppins" panose="00000500000000000000" pitchFamily="2" charset="0"/>
            </a:endParaRPr>
          </a:p>
          <a:p>
            <a:pPr marL="0" indent="0">
              <a:buFont typeface="Arial" panose="020B0604020202020204" pitchFamily="34" charset="0"/>
              <a:buNone/>
            </a:pPr>
            <a:endParaRPr lang="en-US" sz="4693" b="1" dirty="0">
              <a:latin typeface="Poppins" panose="00000500000000000000" pitchFamily="2" charset="0"/>
              <a:cs typeface="Poppins" panose="00000500000000000000" pitchFamily="2" charset="0"/>
            </a:endParaRPr>
          </a:p>
        </p:txBody>
      </p:sp>
      <p:pic>
        <p:nvPicPr>
          <p:cNvPr id="15" name="Picture 14">
            <a:extLst>
              <a:ext uri="{FF2B5EF4-FFF2-40B4-BE49-F238E27FC236}">
                <a16:creationId xmlns:a16="http://schemas.microsoft.com/office/drawing/2014/main" id="{75BDE6BF-606D-EBDC-6BBD-E89DAD154DAD}"/>
              </a:ext>
            </a:extLst>
          </p:cNvPr>
          <p:cNvPicPr>
            <a:picLocks noChangeAspect="1"/>
          </p:cNvPicPr>
          <p:nvPr/>
        </p:nvPicPr>
        <p:blipFill>
          <a:blip r:embed="rId4"/>
          <a:stretch>
            <a:fillRect/>
          </a:stretch>
        </p:blipFill>
        <p:spPr>
          <a:xfrm>
            <a:off x="32471" y="5790307"/>
            <a:ext cx="13004800" cy="4296872"/>
          </a:xfrm>
          <a:prstGeom prst="rect">
            <a:avLst/>
          </a:prstGeom>
        </p:spPr>
      </p:pic>
      <p:sp>
        <p:nvSpPr>
          <p:cNvPr id="5" name="TextBox 4">
            <a:extLst>
              <a:ext uri="{FF2B5EF4-FFF2-40B4-BE49-F238E27FC236}">
                <a16:creationId xmlns:a16="http://schemas.microsoft.com/office/drawing/2014/main" id="{A3AADBAA-B9BE-9C9B-4724-B71885AFDB56}"/>
              </a:ext>
            </a:extLst>
          </p:cNvPr>
          <p:cNvSpPr txBox="1"/>
          <p:nvPr/>
        </p:nvSpPr>
        <p:spPr>
          <a:xfrm>
            <a:off x="-38100" y="2374678"/>
            <a:ext cx="5219700" cy="830997"/>
          </a:xfrm>
          <a:prstGeom prst="rect">
            <a:avLst/>
          </a:prstGeom>
          <a:noFill/>
        </p:spPr>
        <p:txBody>
          <a:bodyPr wrap="square">
            <a:spAutoFit/>
          </a:bodyPr>
          <a:lstStyle/>
          <a:p>
            <a:pPr marL="0" indent="0" algn="ctr">
              <a:buFont typeface="Arial" panose="020B0604020202020204" pitchFamily="34" charset="0"/>
              <a:buNone/>
            </a:pPr>
            <a:r>
              <a:rPr lang="en-US" sz="2400" b="1" dirty="0">
                <a:latin typeface="Poppins" panose="00000500000000000000" pitchFamily="2" charset="0"/>
                <a:cs typeface="Poppins" panose="00000500000000000000" pitchFamily="2" charset="0"/>
              </a:rPr>
              <a:t>Environmental Education</a:t>
            </a:r>
          </a:p>
          <a:p>
            <a:pPr marL="0" indent="0" algn="ctr">
              <a:buFont typeface="Arial" panose="020B0604020202020204" pitchFamily="34" charset="0"/>
              <a:buNone/>
            </a:pPr>
            <a:endParaRPr lang="en-US" sz="2400" b="1" dirty="0">
              <a:latin typeface="Poppins" panose="00000500000000000000" pitchFamily="2" charset="0"/>
              <a:cs typeface="Poppins" panose="00000500000000000000" pitchFamily="2" charset="0"/>
            </a:endParaRPr>
          </a:p>
        </p:txBody>
      </p:sp>
      <p:sp>
        <p:nvSpPr>
          <p:cNvPr id="16" name="TextBox 15">
            <a:extLst>
              <a:ext uri="{FF2B5EF4-FFF2-40B4-BE49-F238E27FC236}">
                <a16:creationId xmlns:a16="http://schemas.microsoft.com/office/drawing/2014/main" id="{6BBBB2AC-09D8-A9A1-391B-28C35B25EF76}"/>
              </a:ext>
            </a:extLst>
          </p:cNvPr>
          <p:cNvSpPr txBox="1"/>
          <p:nvPr/>
        </p:nvSpPr>
        <p:spPr>
          <a:xfrm>
            <a:off x="2338971" y="2392248"/>
            <a:ext cx="9983754" cy="461665"/>
          </a:xfrm>
          <a:prstGeom prst="rect">
            <a:avLst/>
          </a:prstGeom>
          <a:noFill/>
        </p:spPr>
        <p:txBody>
          <a:bodyPr wrap="square">
            <a:spAutoFit/>
          </a:bodyPr>
          <a:lstStyle/>
          <a:p>
            <a:pPr marL="0" indent="0" algn="ctr">
              <a:buFont typeface="Arial" panose="020B0604020202020204" pitchFamily="34" charset="0"/>
              <a:buNone/>
            </a:pPr>
            <a:r>
              <a:rPr lang="en-US" sz="2400" b="1" dirty="0">
                <a:latin typeface="Poppins" panose="00000500000000000000" pitchFamily="2" charset="0"/>
                <a:cs typeface="Poppins" panose="00000500000000000000" pitchFamily="2" charset="0"/>
              </a:rPr>
              <a:t>Outreach and Engagement</a:t>
            </a:r>
          </a:p>
        </p:txBody>
      </p:sp>
      <p:sp>
        <p:nvSpPr>
          <p:cNvPr id="18" name="TextBox 17">
            <a:extLst>
              <a:ext uri="{FF2B5EF4-FFF2-40B4-BE49-F238E27FC236}">
                <a16:creationId xmlns:a16="http://schemas.microsoft.com/office/drawing/2014/main" id="{033ECA3E-C799-D9E5-5040-F5819C7495AA}"/>
              </a:ext>
            </a:extLst>
          </p:cNvPr>
          <p:cNvSpPr txBox="1"/>
          <p:nvPr/>
        </p:nvSpPr>
        <p:spPr>
          <a:xfrm>
            <a:off x="6400800" y="2351656"/>
            <a:ext cx="9983754" cy="461665"/>
          </a:xfrm>
          <a:prstGeom prst="rect">
            <a:avLst/>
          </a:prstGeom>
          <a:noFill/>
        </p:spPr>
        <p:txBody>
          <a:bodyPr wrap="square">
            <a:spAutoFit/>
          </a:bodyPr>
          <a:lstStyle/>
          <a:p>
            <a:pPr marL="0" indent="0" algn="ctr">
              <a:buFont typeface="Arial" panose="020B0604020202020204" pitchFamily="34" charset="0"/>
              <a:buNone/>
            </a:pPr>
            <a:r>
              <a:rPr lang="en-US" sz="2400" b="1" dirty="0">
                <a:latin typeface="Poppins" panose="00000500000000000000" pitchFamily="2" charset="0"/>
                <a:cs typeface="Poppins" panose="00000500000000000000" pitchFamily="2" charset="0"/>
              </a:rPr>
              <a:t>District of Columbia</a:t>
            </a:r>
          </a:p>
        </p:txBody>
      </p:sp>
    </p:spTree>
    <p:extLst>
      <p:ext uri="{BB962C8B-B14F-4D97-AF65-F5344CB8AC3E}">
        <p14:creationId xmlns:p14="http://schemas.microsoft.com/office/powerpoint/2010/main" val="2342644495"/>
      </p:ext>
    </p:extLst>
  </p:cSld>
  <p:clrMapOvr>
    <a:masterClrMapping/>
  </p:clrMapOvr>
  <mc:AlternateContent xmlns:mc="http://schemas.openxmlformats.org/markup-compatibility/2006" xmlns:p14="http://schemas.microsoft.com/office/powerpoint/2010/main">
    <mc:Choice Requires="p14">
      <p:transition spd="slow" p14:dur="2000" advTm="11077"/>
    </mc:Choice>
    <mc:Fallback xmlns="">
      <p:transition spd="slow" advTm="1107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8A2248A-1223-592A-206A-939F701BB9C4}"/>
              </a:ext>
            </a:extLst>
          </p:cNvPr>
          <p:cNvGrpSpPr>
            <a:grpSpLocks noGrp="1" noUngrp="1" noRot="1" noMove="1" noResize="1"/>
          </p:cNvGrpSpPr>
          <p:nvPr/>
        </p:nvGrpSpPr>
        <p:grpSpPr>
          <a:xfrm>
            <a:off x="0" y="0"/>
            <a:ext cx="13716001" cy="10287000"/>
            <a:chOff x="0" y="0"/>
            <a:chExt cx="13716001" cy="10287000"/>
          </a:xfrm>
        </p:grpSpPr>
        <p:sp>
          <p:nvSpPr>
            <p:cNvPr id="4" name="Rectangle 3">
              <a:extLst>
                <a:ext uri="{FF2B5EF4-FFF2-40B4-BE49-F238E27FC236}">
                  <a16:creationId xmlns:a16="http://schemas.microsoft.com/office/drawing/2014/main" id="{571CA2CD-C050-9E7D-5A01-51B0EE4A4553}"/>
                </a:ext>
              </a:extLst>
            </p:cNvPr>
            <p:cNvSpPr>
              <a:spLocks noGrp="1" noRot="1" noMove="1" noResize="1" noEditPoints="1" noAdjustHandles="1" noChangeArrowheads="1" noChangeShapeType="1"/>
            </p:cNvSpPr>
            <p:nvPr/>
          </p:nvSpPr>
          <p:spPr>
            <a:xfrm rot="5400000">
              <a:off x="6550434" y="-5633617"/>
              <a:ext cx="872308" cy="13458826"/>
            </a:xfrm>
            <a:prstGeom prst="rect">
              <a:avLst/>
            </a:prstGeom>
            <a:solidFill>
              <a:srgbClr val="00A3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a:extLst>
                <a:ext uri="{FF2B5EF4-FFF2-40B4-BE49-F238E27FC236}">
                  <a16:creationId xmlns:a16="http://schemas.microsoft.com/office/drawing/2014/main" id="{C29FD3ED-662D-E584-6A67-39FC2D29E69B}"/>
                </a:ext>
              </a:extLst>
            </p:cNvPr>
            <p:cNvSpPr>
              <a:spLocks noGrp="1" noRot="1" noMove="1" noResize="1" noEditPoints="1" noAdjustHandles="1" noChangeArrowheads="1" noChangeShapeType="1"/>
            </p:cNvSpPr>
            <p:nvPr/>
          </p:nvSpPr>
          <p:spPr>
            <a:xfrm>
              <a:off x="0" y="0"/>
              <a:ext cx="1771650" cy="10287000"/>
            </a:xfrm>
            <a:prstGeom prst="rect">
              <a:avLst/>
            </a:prstGeom>
            <a:solidFill>
              <a:srgbClr val="00A3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5" name="Picture 4" descr="Logo, company name&#10;&#10;Description automatically generated">
              <a:extLst>
                <a:ext uri="{FF2B5EF4-FFF2-40B4-BE49-F238E27FC236}">
                  <a16:creationId xmlns:a16="http://schemas.microsoft.com/office/drawing/2014/main" id="{4FAC4EEE-92D8-053C-A0E5-AD8D689385ED}"/>
                </a:ext>
              </a:extLst>
            </p:cNvPr>
            <p:cNvPicPr>
              <a:picLocks noGrp="1" noRot="1" noChangeAspect="1" noMove="1" noResize="1" noEditPoints="1" noAdjustHandles="1" noChangeArrowheads="1" noChangeShapeType="1" noCrop="1"/>
            </p:cNvPicPr>
            <p:nvPr/>
          </p:nvPicPr>
          <p:blipFill>
            <a:blip r:embed="rId3"/>
            <a:stretch>
              <a:fillRect/>
            </a:stretch>
          </p:blipFill>
          <p:spPr>
            <a:xfrm>
              <a:off x="404207" y="669755"/>
              <a:ext cx="963235" cy="862196"/>
            </a:xfrm>
            <a:prstGeom prst="rect">
              <a:avLst/>
            </a:prstGeom>
          </p:spPr>
        </p:pic>
        <p:sp>
          <p:nvSpPr>
            <p:cNvPr id="6" name="TextBox 5">
              <a:extLst>
                <a:ext uri="{FF2B5EF4-FFF2-40B4-BE49-F238E27FC236}">
                  <a16:creationId xmlns:a16="http://schemas.microsoft.com/office/drawing/2014/main" id="{92B60430-8A78-B1B3-67C2-4E7830E0FDDA}"/>
                </a:ext>
              </a:extLst>
            </p:cNvPr>
            <p:cNvSpPr txBox="1">
              <a:spLocks noGrp="1" noRot="1" noMove="1" noResize="1" noEditPoints="1" noAdjustHandles="1" noChangeArrowheads="1" noChangeShapeType="1"/>
            </p:cNvSpPr>
            <p:nvPr/>
          </p:nvSpPr>
          <p:spPr>
            <a:xfrm>
              <a:off x="1" y="9258300"/>
              <a:ext cx="1771650" cy="276999"/>
            </a:xfrm>
            <a:prstGeom prst="rect">
              <a:avLst/>
            </a:prstGeom>
          </p:spPr>
          <p:txBody>
            <a:bodyPr wrap="square" lIns="0" tIns="0" rIns="0" bIns="0" rtlCol="0" anchor="t">
              <a:spAutoFit/>
            </a:bodyPr>
            <a:lstStyle/>
            <a:p>
              <a:pPr algn="ctr"/>
              <a:r>
                <a:rPr lang="en-US" b="1" dirty="0">
                  <a:solidFill>
                    <a:schemeClr val="bg1"/>
                  </a:solidFill>
                  <a:latin typeface="Poppins"/>
                </a:rPr>
                <a:t>cbtrust.org</a:t>
              </a:r>
            </a:p>
          </p:txBody>
        </p:sp>
      </p:grpSp>
      <p:sp>
        <p:nvSpPr>
          <p:cNvPr id="15" name="TextBox 12">
            <a:extLst>
              <a:ext uri="{FF2B5EF4-FFF2-40B4-BE49-F238E27FC236}">
                <a16:creationId xmlns:a16="http://schemas.microsoft.com/office/drawing/2014/main" id="{5E930723-C07D-8525-2D8B-FE6E776D9935}"/>
              </a:ext>
            </a:extLst>
          </p:cNvPr>
          <p:cNvSpPr txBox="1"/>
          <p:nvPr/>
        </p:nvSpPr>
        <p:spPr>
          <a:xfrm>
            <a:off x="2051685" y="2130766"/>
            <a:ext cx="11092815" cy="507831"/>
          </a:xfrm>
          <a:prstGeom prst="rect">
            <a:avLst/>
          </a:prstGeom>
        </p:spPr>
        <p:txBody>
          <a:bodyPr wrap="square" lIns="0" tIns="0" rIns="0" bIns="0" rtlCol="0" anchor="t">
            <a:spAutoFit/>
          </a:bodyPr>
          <a:lstStyle/>
          <a:p>
            <a:r>
              <a:rPr lang="en-US" sz="3300" dirty="0">
                <a:solidFill>
                  <a:schemeClr val="bg1"/>
                </a:solidFill>
                <a:latin typeface="Poppins Bold"/>
              </a:rPr>
              <a:t>Heading</a:t>
            </a:r>
          </a:p>
        </p:txBody>
      </p:sp>
      <p:sp>
        <p:nvSpPr>
          <p:cNvPr id="8" name="TextBox 7">
            <a:extLst>
              <a:ext uri="{FF2B5EF4-FFF2-40B4-BE49-F238E27FC236}">
                <a16:creationId xmlns:a16="http://schemas.microsoft.com/office/drawing/2014/main" id="{EE0B7D98-BF9F-D59E-48BE-16D5CB45A644}"/>
              </a:ext>
            </a:extLst>
          </p:cNvPr>
          <p:cNvSpPr txBox="1"/>
          <p:nvPr/>
        </p:nvSpPr>
        <p:spPr>
          <a:xfrm>
            <a:off x="7239000" y="2036312"/>
            <a:ext cx="6477000" cy="3631763"/>
          </a:xfrm>
          <a:prstGeom prst="rect">
            <a:avLst/>
          </a:prstGeom>
          <a:noFill/>
        </p:spPr>
        <p:txBody>
          <a:bodyPr wrap="square">
            <a:spAutoFit/>
          </a:bodyPr>
          <a:lstStyle/>
          <a:p>
            <a:pPr marL="0" indent="0" algn="ctr">
              <a:buFont typeface="Arial" pitchFamily="34" charset="0"/>
              <a:buNone/>
            </a:pPr>
            <a:endParaRPr lang="en-US" sz="3200" b="1" dirty="0">
              <a:latin typeface="Poppins" panose="00000500000000000000" pitchFamily="2" charset="0"/>
              <a:cs typeface="Poppins" panose="00000500000000000000" pitchFamily="2" charset="0"/>
            </a:endParaRPr>
          </a:p>
          <a:p>
            <a:pPr marL="935979" lvl="1" indent="-285750">
              <a:buClr>
                <a:schemeClr val="accent5"/>
              </a:buClr>
              <a:buFont typeface="Arial" pitchFamily="34" charset="0"/>
              <a:buChar char="•"/>
            </a:pPr>
            <a:r>
              <a:rPr lang="en-US" dirty="0">
                <a:latin typeface="Poppins" panose="00000500000000000000" pitchFamily="2" charset="0"/>
                <a:cs typeface="Poppins" panose="00000500000000000000" pitchFamily="2" charset="0"/>
              </a:rPr>
              <a:t>Anne Arundel County</a:t>
            </a:r>
          </a:p>
          <a:p>
            <a:pPr marL="1971023" lvl="3" indent="-406394">
              <a:buClr>
                <a:schemeClr val="accent5"/>
              </a:buClr>
            </a:pPr>
            <a:r>
              <a:rPr lang="en-US" dirty="0">
                <a:latin typeface="Poppins" panose="00000500000000000000" pitchFamily="2" charset="0"/>
                <a:cs typeface="Poppins" panose="00000500000000000000" pitchFamily="2" charset="0"/>
              </a:rPr>
              <a:t>Community Tree Planting</a:t>
            </a:r>
          </a:p>
          <a:p>
            <a:pPr marL="1971023" lvl="3" indent="-406394">
              <a:buClr>
                <a:schemeClr val="accent5"/>
              </a:buClr>
            </a:pPr>
            <a:r>
              <a:rPr lang="en-US" dirty="0">
                <a:latin typeface="Poppins" panose="00000500000000000000" pitchFamily="2" charset="0"/>
                <a:cs typeface="Poppins" panose="00000500000000000000" pitchFamily="2" charset="0"/>
              </a:rPr>
              <a:t>Forestry and Forested Land Protection</a:t>
            </a:r>
          </a:p>
          <a:p>
            <a:pPr marL="1971023" lvl="3" indent="-406394">
              <a:buClr>
                <a:schemeClr val="accent5"/>
              </a:buClr>
            </a:pPr>
            <a:r>
              <a:rPr lang="en-US" dirty="0">
                <a:latin typeface="Poppins" panose="00000500000000000000" pitchFamily="2" charset="0"/>
                <a:cs typeface="Poppins" panose="00000500000000000000" pitchFamily="2" charset="0"/>
              </a:rPr>
              <a:t>Watershed Restoration</a:t>
            </a:r>
          </a:p>
          <a:p>
            <a:pPr marL="935979" lvl="1" indent="-285750">
              <a:buClr>
                <a:schemeClr val="accent5"/>
              </a:buClr>
              <a:buFont typeface="Arial" pitchFamily="34" charset="0"/>
              <a:buChar char="•"/>
            </a:pPr>
            <a:r>
              <a:rPr lang="en-US" dirty="0">
                <a:latin typeface="Poppins" panose="00000500000000000000" pitchFamily="2" charset="0"/>
                <a:cs typeface="Poppins" panose="00000500000000000000" pitchFamily="2" charset="0"/>
              </a:rPr>
              <a:t>Charles County </a:t>
            </a:r>
          </a:p>
          <a:p>
            <a:pPr marL="1971023" lvl="3" indent="-406394">
              <a:buClr>
                <a:schemeClr val="accent5"/>
              </a:buClr>
            </a:pPr>
            <a:r>
              <a:rPr lang="en-US" dirty="0">
                <a:latin typeface="Poppins" panose="00000500000000000000" pitchFamily="2" charset="0"/>
                <a:cs typeface="Poppins" panose="00000500000000000000" pitchFamily="2" charset="0"/>
              </a:rPr>
              <a:t>Charles County Forestry</a:t>
            </a:r>
          </a:p>
          <a:p>
            <a:pPr marL="935979" lvl="1" indent="-285750">
              <a:buClr>
                <a:schemeClr val="accent5"/>
              </a:buClr>
              <a:buFont typeface="Arial" pitchFamily="34" charset="0"/>
              <a:buChar char="•"/>
            </a:pPr>
            <a:r>
              <a:rPr lang="en-US" dirty="0">
                <a:latin typeface="Poppins" panose="00000500000000000000" pitchFamily="2" charset="0"/>
                <a:cs typeface="Poppins" panose="00000500000000000000" pitchFamily="2" charset="0"/>
              </a:rPr>
              <a:t>Montgomery County</a:t>
            </a:r>
          </a:p>
          <a:p>
            <a:pPr marL="1971023" lvl="3" indent="-406394">
              <a:buClr>
                <a:schemeClr val="accent5"/>
              </a:buClr>
            </a:pPr>
            <a:r>
              <a:rPr lang="en-US" dirty="0">
                <a:latin typeface="Poppins" panose="00000500000000000000" pitchFamily="2" charset="0"/>
                <a:cs typeface="Poppins" panose="00000500000000000000" pitchFamily="2" charset="0"/>
              </a:rPr>
              <a:t>Clean Water Montgomery</a:t>
            </a:r>
          </a:p>
          <a:p>
            <a:pPr marL="935979" lvl="1" indent="-285750">
              <a:buClr>
                <a:schemeClr val="accent5"/>
              </a:buClr>
              <a:buFont typeface="Arial" pitchFamily="34" charset="0"/>
              <a:buChar char="•"/>
            </a:pPr>
            <a:r>
              <a:rPr lang="en-US" dirty="0">
                <a:latin typeface="Poppins" panose="00000500000000000000" pitchFamily="2" charset="0"/>
                <a:cs typeface="Poppins" panose="00000500000000000000" pitchFamily="2" charset="0"/>
              </a:rPr>
              <a:t>Prince George’s County</a:t>
            </a:r>
          </a:p>
          <a:p>
            <a:pPr marL="1971023" lvl="3" indent="-406394">
              <a:buClr>
                <a:schemeClr val="accent5"/>
              </a:buClr>
            </a:pPr>
            <a:r>
              <a:rPr lang="en-US" dirty="0">
                <a:latin typeface="Poppins" panose="00000500000000000000" pitchFamily="2" charset="0"/>
                <a:cs typeface="Poppins" panose="00000500000000000000" pitchFamily="2" charset="0"/>
              </a:rPr>
              <a:t>Rain Check Rebate</a:t>
            </a:r>
          </a:p>
          <a:p>
            <a:pPr marL="1971023" lvl="3" indent="-406394">
              <a:buClr>
                <a:schemeClr val="accent5"/>
              </a:buClr>
            </a:pPr>
            <a:r>
              <a:rPr lang="en-US" dirty="0">
                <a:latin typeface="Poppins" panose="00000500000000000000" pitchFamily="2" charset="0"/>
                <a:cs typeface="Poppins" panose="00000500000000000000" pitchFamily="2" charset="0"/>
              </a:rPr>
              <a:t>Stormwater Stewardship</a:t>
            </a:r>
          </a:p>
        </p:txBody>
      </p:sp>
      <p:sp>
        <p:nvSpPr>
          <p:cNvPr id="11" name="TextBox 10">
            <a:extLst>
              <a:ext uri="{FF2B5EF4-FFF2-40B4-BE49-F238E27FC236}">
                <a16:creationId xmlns:a16="http://schemas.microsoft.com/office/drawing/2014/main" id="{616621AC-85F8-CAD4-BE7F-237BFD55A262}"/>
              </a:ext>
            </a:extLst>
          </p:cNvPr>
          <p:cNvSpPr txBox="1"/>
          <p:nvPr/>
        </p:nvSpPr>
        <p:spPr>
          <a:xfrm>
            <a:off x="1728200" y="2082401"/>
            <a:ext cx="5679757" cy="3631763"/>
          </a:xfrm>
          <a:prstGeom prst="rect">
            <a:avLst/>
          </a:prstGeom>
          <a:noFill/>
        </p:spPr>
        <p:txBody>
          <a:bodyPr wrap="square">
            <a:spAutoFit/>
          </a:bodyPr>
          <a:lstStyle/>
          <a:p>
            <a:pPr marL="0" indent="0" algn="ctr">
              <a:buFont typeface="Arial" pitchFamily="34" charset="0"/>
              <a:buNone/>
            </a:pPr>
            <a:endParaRPr lang="en-US" sz="3200" b="1" dirty="0">
              <a:latin typeface="Poppins" panose="00000500000000000000" pitchFamily="2" charset="0"/>
              <a:cs typeface="Poppins" panose="00000500000000000000" pitchFamily="2" charset="0"/>
            </a:endParaRPr>
          </a:p>
          <a:p>
            <a:pPr lvl="1">
              <a:buClr>
                <a:schemeClr val="accent5"/>
              </a:buClr>
              <a:buFont typeface="Arial" pitchFamily="34" charset="0"/>
              <a:buChar char="•"/>
            </a:pPr>
            <a:r>
              <a:rPr lang="en-US" dirty="0">
                <a:latin typeface="Poppins" panose="00000500000000000000" pitchFamily="2" charset="0"/>
                <a:cs typeface="Poppins" panose="00000500000000000000" pitchFamily="2" charset="0"/>
              </a:rPr>
              <a:t>   Chesapeake Oyster Innovation</a:t>
            </a:r>
          </a:p>
          <a:p>
            <a:pPr lvl="1">
              <a:buClr>
                <a:schemeClr val="accent5"/>
              </a:buClr>
              <a:buFont typeface="Arial" pitchFamily="34" charset="0"/>
              <a:buChar char="•"/>
            </a:pPr>
            <a:r>
              <a:rPr lang="en-US" dirty="0">
                <a:latin typeface="Poppins" panose="00000500000000000000" pitchFamily="2" charset="0"/>
                <a:cs typeface="Poppins" panose="00000500000000000000" pitchFamily="2" charset="0"/>
              </a:rPr>
              <a:t>   Goal Implementation Team Support (GIT)</a:t>
            </a:r>
          </a:p>
          <a:p>
            <a:pPr lvl="1">
              <a:buClr>
                <a:schemeClr val="accent5"/>
              </a:buClr>
              <a:buFont typeface="Arial" pitchFamily="34" charset="0"/>
              <a:buChar char="•"/>
            </a:pPr>
            <a:r>
              <a:rPr lang="en-US" dirty="0">
                <a:latin typeface="Poppins" panose="00000500000000000000" pitchFamily="2" charset="0"/>
                <a:cs typeface="Poppins" panose="00000500000000000000" pitchFamily="2" charset="0"/>
              </a:rPr>
              <a:t>   Green Streets, Green Jobs, Green Towns (G3)</a:t>
            </a:r>
          </a:p>
          <a:p>
            <a:pPr lvl="1">
              <a:buClr>
                <a:schemeClr val="accent5"/>
              </a:buClr>
              <a:buFont typeface="Arial" pitchFamily="34" charset="0"/>
              <a:buChar char="•"/>
            </a:pPr>
            <a:r>
              <a:rPr lang="en-US" dirty="0">
                <a:latin typeface="Poppins" panose="00000500000000000000" pitchFamily="2" charset="0"/>
                <a:cs typeface="Poppins" panose="00000500000000000000" pitchFamily="2" charset="0"/>
              </a:rPr>
              <a:t>   Non Tidal Wetlands Awards Program</a:t>
            </a:r>
          </a:p>
          <a:p>
            <a:pPr lvl="1">
              <a:buClr>
                <a:schemeClr val="accent5"/>
              </a:buClr>
              <a:buFont typeface="Arial" pitchFamily="34" charset="0"/>
              <a:buChar char="•"/>
            </a:pPr>
            <a:r>
              <a:rPr lang="en-US" dirty="0">
                <a:latin typeface="Poppins" panose="00000500000000000000" pitchFamily="2" charset="0"/>
                <a:cs typeface="Poppins" panose="00000500000000000000" pitchFamily="2" charset="0"/>
              </a:rPr>
              <a:t>   Outreach and Restoration</a:t>
            </a:r>
          </a:p>
          <a:p>
            <a:pPr lvl="1">
              <a:buClr>
                <a:schemeClr val="accent5"/>
              </a:buClr>
              <a:buFont typeface="Arial" pitchFamily="34" charset="0"/>
              <a:buChar char="•"/>
            </a:pPr>
            <a:r>
              <a:rPr lang="en-US" dirty="0">
                <a:latin typeface="Poppins" panose="00000500000000000000" pitchFamily="2" charset="0"/>
                <a:cs typeface="Poppins" panose="00000500000000000000" pitchFamily="2" charset="0"/>
              </a:rPr>
              <a:t>   Pioneer</a:t>
            </a:r>
          </a:p>
          <a:p>
            <a:pPr lvl="1">
              <a:buClr>
                <a:schemeClr val="accent5"/>
              </a:buClr>
              <a:buFont typeface="Arial" pitchFamily="34" charset="0"/>
              <a:buChar char="•"/>
            </a:pPr>
            <a:r>
              <a:rPr lang="en-US" dirty="0">
                <a:latin typeface="Poppins" panose="00000500000000000000" pitchFamily="2" charset="0"/>
                <a:cs typeface="Poppins" panose="00000500000000000000" pitchFamily="2" charset="0"/>
              </a:rPr>
              <a:t>   Pooled Monitoring Initiative’s Restoration Research</a:t>
            </a:r>
          </a:p>
          <a:p>
            <a:pPr lvl="1">
              <a:buClr>
                <a:schemeClr val="accent5"/>
              </a:buClr>
              <a:buFont typeface="Arial" pitchFamily="34" charset="0"/>
              <a:buChar char="•"/>
            </a:pPr>
            <a:r>
              <a:rPr lang="en-US" dirty="0">
                <a:latin typeface="Poppins" panose="00000500000000000000" pitchFamily="2" charset="0"/>
                <a:cs typeface="Poppins" panose="00000500000000000000" pitchFamily="2" charset="0"/>
              </a:rPr>
              <a:t>   Urban Trees</a:t>
            </a:r>
          </a:p>
          <a:p>
            <a:pPr lvl="1">
              <a:buClr>
                <a:schemeClr val="accent5"/>
              </a:buClr>
              <a:buFont typeface="Arial" pitchFamily="34" charset="0"/>
              <a:buChar char="•"/>
            </a:pPr>
            <a:r>
              <a:rPr lang="en-US" dirty="0">
                <a:latin typeface="Poppins" panose="00000500000000000000" pitchFamily="2" charset="0"/>
                <a:cs typeface="Poppins" panose="00000500000000000000" pitchFamily="2" charset="0"/>
              </a:rPr>
              <a:t>   Watershed Assistance</a:t>
            </a:r>
          </a:p>
        </p:txBody>
      </p:sp>
      <p:pic>
        <p:nvPicPr>
          <p:cNvPr id="12" name="Picture 11">
            <a:extLst>
              <a:ext uri="{FF2B5EF4-FFF2-40B4-BE49-F238E27FC236}">
                <a16:creationId xmlns:a16="http://schemas.microsoft.com/office/drawing/2014/main" id="{50F3FD23-6FEC-BBEE-4A56-23EFB6283494}"/>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Lst>
          </a:blip>
          <a:srcRect t="12477" b="11153"/>
          <a:stretch/>
        </p:blipFill>
        <p:spPr>
          <a:xfrm>
            <a:off x="1785097" y="6298759"/>
            <a:ext cx="11930904" cy="3856930"/>
          </a:xfrm>
          <a:prstGeom prst="rect">
            <a:avLst/>
          </a:prstGeom>
        </p:spPr>
      </p:pic>
      <p:sp>
        <p:nvSpPr>
          <p:cNvPr id="7" name="TextBox 6">
            <a:extLst>
              <a:ext uri="{FF2B5EF4-FFF2-40B4-BE49-F238E27FC236}">
                <a16:creationId xmlns:a16="http://schemas.microsoft.com/office/drawing/2014/main" id="{6805DEDF-1E2C-D007-3C2B-B420E28A1644}"/>
              </a:ext>
            </a:extLst>
          </p:cNvPr>
          <p:cNvSpPr txBox="1"/>
          <p:nvPr/>
        </p:nvSpPr>
        <p:spPr>
          <a:xfrm>
            <a:off x="1748119" y="1716429"/>
            <a:ext cx="4800600" cy="461665"/>
          </a:xfrm>
          <a:prstGeom prst="rect">
            <a:avLst/>
          </a:prstGeom>
          <a:noFill/>
        </p:spPr>
        <p:txBody>
          <a:bodyPr wrap="square">
            <a:spAutoFit/>
          </a:bodyPr>
          <a:lstStyle/>
          <a:p>
            <a:pPr marL="0" indent="0" algn="ctr">
              <a:buFont typeface="Arial" pitchFamily="34" charset="0"/>
              <a:buNone/>
            </a:pPr>
            <a:r>
              <a:rPr lang="en-US" sz="2400" b="1" dirty="0">
                <a:latin typeface="Poppins" panose="00000500000000000000" pitchFamily="2" charset="0"/>
                <a:cs typeface="Poppins" panose="00000500000000000000" pitchFamily="2" charset="0"/>
              </a:rPr>
              <a:t>Restoration and Science</a:t>
            </a:r>
          </a:p>
        </p:txBody>
      </p:sp>
      <p:sp>
        <p:nvSpPr>
          <p:cNvPr id="13" name="TextBox 12">
            <a:extLst>
              <a:ext uri="{FF2B5EF4-FFF2-40B4-BE49-F238E27FC236}">
                <a16:creationId xmlns:a16="http://schemas.microsoft.com/office/drawing/2014/main" id="{11CBD2BB-CE61-FEAD-5C70-B4032C2EFF08}"/>
              </a:ext>
            </a:extLst>
          </p:cNvPr>
          <p:cNvSpPr txBox="1"/>
          <p:nvPr/>
        </p:nvSpPr>
        <p:spPr>
          <a:xfrm>
            <a:off x="7394510" y="1669101"/>
            <a:ext cx="3600450" cy="461665"/>
          </a:xfrm>
          <a:prstGeom prst="rect">
            <a:avLst/>
          </a:prstGeom>
          <a:noFill/>
        </p:spPr>
        <p:txBody>
          <a:bodyPr wrap="square">
            <a:spAutoFit/>
          </a:bodyPr>
          <a:lstStyle/>
          <a:p>
            <a:pPr marL="0" indent="0" algn="ctr">
              <a:buFont typeface="Arial" pitchFamily="34" charset="0"/>
              <a:buNone/>
            </a:pPr>
            <a:r>
              <a:rPr lang="en-US" sz="2400" b="1" dirty="0">
                <a:latin typeface="Poppins" panose="00000500000000000000" pitchFamily="2" charset="0"/>
                <a:cs typeface="Poppins" panose="00000500000000000000" pitchFamily="2" charset="0"/>
              </a:rPr>
              <a:t>County Specific</a:t>
            </a:r>
          </a:p>
        </p:txBody>
      </p:sp>
    </p:spTree>
    <p:extLst>
      <p:ext uri="{BB962C8B-B14F-4D97-AF65-F5344CB8AC3E}">
        <p14:creationId xmlns:p14="http://schemas.microsoft.com/office/powerpoint/2010/main" val="1991065255"/>
      </p:ext>
    </p:extLst>
  </p:cSld>
  <p:clrMapOvr>
    <a:masterClrMapping/>
  </p:clrMapOvr>
  <mc:AlternateContent xmlns:mc="http://schemas.openxmlformats.org/markup-compatibility/2006" xmlns:p14="http://schemas.microsoft.com/office/powerpoint/2010/main">
    <mc:Choice Requires="p14">
      <p:transition spd="slow" p14:dur="2000" advTm="8654"/>
    </mc:Choice>
    <mc:Fallback xmlns="">
      <p:transition spd="slow" advTm="8654"/>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0670400B-12BA-B36A-3F32-D03C031A4484}"/>
              </a:ext>
            </a:extLst>
          </p:cNvPr>
          <p:cNvGrpSpPr>
            <a:grpSpLocks noGrp="1" noUngrp="1" noRot="1" noMove="1" noResize="1"/>
          </p:cNvGrpSpPr>
          <p:nvPr/>
        </p:nvGrpSpPr>
        <p:grpSpPr>
          <a:xfrm>
            <a:off x="0" y="2064071"/>
            <a:ext cx="13716000" cy="282902"/>
            <a:chOff x="0" y="1746874"/>
            <a:chExt cx="18288000" cy="377202"/>
          </a:xfrm>
        </p:grpSpPr>
        <p:sp>
          <p:nvSpPr>
            <p:cNvPr id="3" name="Rectangle 2">
              <a:extLst>
                <a:ext uri="{FF2B5EF4-FFF2-40B4-BE49-F238E27FC236}">
                  <a16:creationId xmlns:a16="http://schemas.microsoft.com/office/drawing/2014/main" id="{C29FD3ED-662D-E584-6A67-39FC2D29E69B}"/>
                </a:ext>
              </a:extLst>
            </p:cNvPr>
            <p:cNvSpPr>
              <a:spLocks noGrp="1" noRot="1" noMove="1" noResize="1" noEditPoints="1" noAdjustHandles="1" noChangeArrowheads="1" noChangeShapeType="1"/>
            </p:cNvSpPr>
            <p:nvPr/>
          </p:nvSpPr>
          <p:spPr>
            <a:xfrm>
              <a:off x="0" y="1746874"/>
              <a:ext cx="762000" cy="377202"/>
            </a:xfrm>
            <a:prstGeom prst="rect">
              <a:avLst/>
            </a:prstGeom>
            <a:solidFill>
              <a:srgbClr val="F6C0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oppins" panose="00000500000000000000" pitchFamily="2" charset="0"/>
                <a:cs typeface="Poppins" panose="00000500000000000000" pitchFamily="2" charset="0"/>
              </a:endParaRPr>
            </a:p>
          </p:txBody>
        </p:sp>
        <p:sp>
          <p:nvSpPr>
            <p:cNvPr id="9" name="Rectangle 8">
              <a:extLst>
                <a:ext uri="{FF2B5EF4-FFF2-40B4-BE49-F238E27FC236}">
                  <a16:creationId xmlns:a16="http://schemas.microsoft.com/office/drawing/2014/main" id="{B05F071C-7F39-A6A6-533F-68A11328B5FC}"/>
                </a:ext>
              </a:extLst>
            </p:cNvPr>
            <p:cNvSpPr>
              <a:spLocks noGrp="1" noRot="1" noMove="1" noResize="1" noEditPoints="1" noAdjustHandles="1" noChangeArrowheads="1" noChangeShapeType="1"/>
            </p:cNvSpPr>
            <p:nvPr/>
          </p:nvSpPr>
          <p:spPr>
            <a:xfrm>
              <a:off x="2514600" y="1746874"/>
              <a:ext cx="15773400" cy="377202"/>
            </a:xfrm>
            <a:prstGeom prst="rect">
              <a:avLst/>
            </a:prstGeom>
            <a:solidFill>
              <a:srgbClr val="00A3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anose="00000500000000000000" pitchFamily="2" charset="0"/>
                <a:cs typeface="Poppins" panose="00000500000000000000" pitchFamily="2" charset="0"/>
              </a:endParaRPr>
            </a:p>
          </p:txBody>
        </p:sp>
        <p:sp>
          <p:nvSpPr>
            <p:cNvPr id="12" name="Rectangle 11">
              <a:extLst>
                <a:ext uri="{FF2B5EF4-FFF2-40B4-BE49-F238E27FC236}">
                  <a16:creationId xmlns:a16="http://schemas.microsoft.com/office/drawing/2014/main" id="{83C73A5B-ADD4-BEA1-2AF1-70FC0DE2C7DF}"/>
                </a:ext>
              </a:extLst>
            </p:cNvPr>
            <p:cNvSpPr>
              <a:spLocks noGrp="1" noRot="1" noMove="1" noResize="1" noEditPoints="1" noAdjustHandles="1" noChangeArrowheads="1" noChangeShapeType="1"/>
            </p:cNvSpPr>
            <p:nvPr/>
          </p:nvSpPr>
          <p:spPr>
            <a:xfrm>
              <a:off x="838200" y="1746874"/>
              <a:ext cx="762000" cy="377202"/>
            </a:xfrm>
            <a:prstGeom prst="rect">
              <a:avLst/>
            </a:prstGeom>
            <a:solidFill>
              <a:srgbClr val="58B9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oppins" panose="00000500000000000000" pitchFamily="2" charset="0"/>
                <a:cs typeface="Poppins" panose="00000500000000000000" pitchFamily="2" charset="0"/>
              </a:endParaRPr>
            </a:p>
          </p:txBody>
        </p:sp>
        <p:sp>
          <p:nvSpPr>
            <p:cNvPr id="13" name="Rectangle 12">
              <a:extLst>
                <a:ext uri="{FF2B5EF4-FFF2-40B4-BE49-F238E27FC236}">
                  <a16:creationId xmlns:a16="http://schemas.microsoft.com/office/drawing/2014/main" id="{822E4816-0FB6-E12B-BA21-0E5A49EE2EF6}"/>
                </a:ext>
              </a:extLst>
            </p:cNvPr>
            <p:cNvSpPr>
              <a:spLocks noGrp="1" noRot="1" noMove="1" noResize="1" noEditPoints="1" noAdjustHandles="1" noChangeArrowheads="1" noChangeShapeType="1"/>
            </p:cNvSpPr>
            <p:nvPr/>
          </p:nvSpPr>
          <p:spPr>
            <a:xfrm>
              <a:off x="1676400" y="1746874"/>
              <a:ext cx="762000" cy="377202"/>
            </a:xfrm>
            <a:prstGeom prst="rect">
              <a:avLst/>
            </a:prstGeom>
            <a:solidFill>
              <a:srgbClr val="0067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oppins" panose="00000500000000000000" pitchFamily="2" charset="0"/>
                <a:cs typeface="Poppins" panose="00000500000000000000" pitchFamily="2" charset="0"/>
              </a:endParaRPr>
            </a:p>
          </p:txBody>
        </p:sp>
      </p:grpSp>
      <p:sp>
        <p:nvSpPr>
          <p:cNvPr id="6" name="TextBox 12">
            <a:extLst>
              <a:ext uri="{FF2B5EF4-FFF2-40B4-BE49-F238E27FC236}">
                <a16:creationId xmlns:a16="http://schemas.microsoft.com/office/drawing/2014/main" id="{9EC460A3-0A3D-613F-588C-E009D29A1803}"/>
              </a:ext>
            </a:extLst>
          </p:cNvPr>
          <p:cNvSpPr txBox="1"/>
          <p:nvPr/>
        </p:nvSpPr>
        <p:spPr>
          <a:xfrm>
            <a:off x="533400" y="292269"/>
            <a:ext cx="9356171" cy="507831"/>
          </a:xfrm>
          <a:prstGeom prst="rect">
            <a:avLst/>
          </a:prstGeom>
        </p:spPr>
        <p:txBody>
          <a:bodyPr wrap="square" lIns="0" tIns="0" rIns="0" bIns="0" rtlCol="0" anchor="t">
            <a:spAutoFit/>
          </a:bodyPr>
          <a:lstStyle/>
          <a:p>
            <a:r>
              <a:rPr lang="en-US" sz="3300" dirty="0">
                <a:solidFill>
                  <a:srgbClr val="404040"/>
                </a:solidFill>
                <a:latin typeface="Poppins Bold"/>
              </a:rPr>
              <a:t>Community Stormwater Solutions </a:t>
            </a:r>
          </a:p>
        </p:txBody>
      </p:sp>
      <p:grpSp>
        <p:nvGrpSpPr>
          <p:cNvPr id="7" name="Group 6">
            <a:extLst>
              <a:ext uri="{FF2B5EF4-FFF2-40B4-BE49-F238E27FC236}">
                <a16:creationId xmlns:a16="http://schemas.microsoft.com/office/drawing/2014/main" id="{0B8F3B2A-CA43-9AFD-76AA-BE3CFC5A638B}"/>
              </a:ext>
            </a:extLst>
          </p:cNvPr>
          <p:cNvGrpSpPr/>
          <p:nvPr/>
        </p:nvGrpSpPr>
        <p:grpSpPr>
          <a:xfrm>
            <a:off x="813312" y="2705100"/>
            <a:ext cx="12064488" cy="6844227"/>
            <a:chOff x="873403" y="1930065"/>
            <a:chExt cx="11302488" cy="6082226"/>
          </a:xfrm>
        </p:grpSpPr>
        <p:sp>
          <p:nvSpPr>
            <p:cNvPr id="8" name="Rectangle: Rounded Corners 7">
              <a:extLst>
                <a:ext uri="{FF2B5EF4-FFF2-40B4-BE49-F238E27FC236}">
                  <a16:creationId xmlns:a16="http://schemas.microsoft.com/office/drawing/2014/main" id="{B6258D0B-FE79-AFE9-75B7-841E474FD658}"/>
                </a:ext>
              </a:extLst>
            </p:cNvPr>
            <p:cNvSpPr/>
            <p:nvPr/>
          </p:nvSpPr>
          <p:spPr>
            <a:xfrm>
              <a:off x="873403" y="4400923"/>
              <a:ext cx="11216640" cy="1029816"/>
            </a:xfrm>
            <a:prstGeom prst="roundRect">
              <a:avLst>
                <a:gd name="adj" fmla="val 10000"/>
              </a:avLst>
            </a:prstGeom>
          </p:spPr>
          <p:style>
            <a:lnRef idx="0">
              <a:schemeClr val="accent5">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a:lstStyle/>
            <a:p>
              <a:endParaRPr lang="en-US">
                <a:latin typeface="Poppins" panose="00000500000000000000" pitchFamily="2" charset="0"/>
                <a:cs typeface="Poppins" panose="00000500000000000000" pitchFamily="2" charset="0"/>
              </a:endParaRPr>
            </a:p>
          </p:txBody>
        </p:sp>
        <p:sp>
          <p:nvSpPr>
            <p:cNvPr id="10" name="Rectangle: Rounded Corners 9">
              <a:extLst>
                <a:ext uri="{FF2B5EF4-FFF2-40B4-BE49-F238E27FC236}">
                  <a16:creationId xmlns:a16="http://schemas.microsoft.com/office/drawing/2014/main" id="{694D3799-C15E-F745-DEBB-ABED2B099FF6}"/>
                </a:ext>
              </a:extLst>
            </p:cNvPr>
            <p:cNvSpPr/>
            <p:nvPr/>
          </p:nvSpPr>
          <p:spPr>
            <a:xfrm>
              <a:off x="873403" y="6982475"/>
              <a:ext cx="11216640" cy="1029816"/>
            </a:xfrm>
            <a:prstGeom prst="roundRect">
              <a:avLst>
                <a:gd name="adj" fmla="val 10000"/>
              </a:avLst>
            </a:prstGeom>
          </p:spPr>
          <p:style>
            <a:lnRef idx="0">
              <a:schemeClr val="accent5">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a:lstStyle/>
            <a:p>
              <a:endParaRPr lang="en-US" dirty="0">
                <a:latin typeface="Poppins" panose="00000500000000000000" pitchFamily="2" charset="0"/>
                <a:cs typeface="Poppins" panose="00000500000000000000" pitchFamily="2" charset="0"/>
              </a:endParaRPr>
            </a:p>
          </p:txBody>
        </p:sp>
        <p:sp>
          <p:nvSpPr>
            <p:cNvPr id="11" name="Rectangle 10" descr="Tree With Roots">
              <a:extLst>
                <a:ext uri="{FF2B5EF4-FFF2-40B4-BE49-F238E27FC236}">
                  <a16:creationId xmlns:a16="http://schemas.microsoft.com/office/drawing/2014/main" id="{1060DB92-0D72-A766-523A-97E31A2593B2}"/>
                </a:ext>
              </a:extLst>
            </p:cNvPr>
            <p:cNvSpPr/>
            <p:nvPr/>
          </p:nvSpPr>
          <p:spPr>
            <a:xfrm>
              <a:off x="1041247" y="4446944"/>
              <a:ext cx="853750" cy="862654"/>
            </a:xfrm>
            <a:prstGeom prst="rect">
              <a:avLst/>
            </a:prstGeom>
            <a:blipFill>
              <a:blip r:embed="rId3">
                <a:extLst>
                  <a:ext uri="{96DAC541-7B7A-43D3-8B79-37D633B846F1}">
                    <asvg:svgBlip xmlns:asvg="http://schemas.microsoft.com/office/drawing/2016/SVG/main" r:embed="rId4"/>
                  </a:ext>
                </a:extLst>
              </a:blip>
              <a:srcRect/>
              <a:stretch>
                <a:fillRect/>
              </a:stretch>
            </a:blipFill>
          </p:spPr>
          <p:style>
            <a:lnRef idx="3">
              <a:schemeClr val="accent5">
                <a:shade val="80000"/>
                <a:hueOff val="0"/>
                <a:satOff val="0"/>
                <a:lumOff val="0"/>
                <a:alphaOff val="0"/>
              </a:schemeClr>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en-US">
                <a:latin typeface="Poppins" panose="00000500000000000000" pitchFamily="2" charset="0"/>
                <a:cs typeface="Poppins" panose="00000500000000000000" pitchFamily="2" charset="0"/>
              </a:endParaRPr>
            </a:p>
          </p:txBody>
        </p:sp>
        <p:sp>
          <p:nvSpPr>
            <p:cNvPr id="15" name="Freeform: Shape 14">
              <a:extLst>
                <a:ext uri="{FF2B5EF4-FFF2-40B4-BE49-F238E27FC236}">
                  <a16:creationId xmlns:a16="http://schemas.microsoft.com/office/drawing/2014/main" id="{67CA89B3-0D62-BBF6-73F4-5ECEF6165EE3}"/>
                </a:ext>
              </a:extLst>
            </p:cNvPr>
            <p:cNvSpPr/>
            <p:nvPr/>
          </p:nvSpPr>
          <p:spPr>
            <a:xfrm>
              <a:off x="2148690" y="4387917"/>
              <a:ext cx="10027201" cy="1029816"/>
            </a:xfrm>
            <a:custGeom>
              <a:avLst/>
              <a:gdLst>
                <a:gd name="connsiteX0" fmla="*/ 0 w 10027201"/>
                <a:gd name="connsiteY0" fmla="*/ 0 h 1029816"/>
                <a:gd name="connsiteX1" fmla="*/ 10027201 w 10027201"/>
                <a:gd name="connsiteY1" fmla="*/ 0 h 1029816"/>
                <a:gd name="connsiteX2" fmla="*/ 10027201 w 10027201"/>
                <a:gd name="connsiteY2" fmla="*/ 1029816 h 1029816"/>
                <a:gd name="connsiteX3" fmla="*/ 0 w 10027201"/>
                <a:gd name="connsiteY3" fmla="*/ 1029816 h 1029816"/>
                <a:gd name="connsiteX4" fmla="*/ 0 w 10027201"/>
                <a:gd name="connsiteY4" fmla="*/ 0 h 1029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7201" h="1029816">
                  <a:moveTo>
                    <a:pt x="0" y="0"/>
                  </a:moveTo>
                  <a:lnTo>
                    <a:pt x="10027201" y="0"/>
                  </a:lnTo>
                  <a:lnTo>
                    <a:pt x="10027201" y="1029816"/>
                  </a:lnTo>
                  <a:lnTo>
                    <a:pt x="0" y="102981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8989" tIns="108989" rIns="108989" bIns="108989" numCol="1" spcCol="1270" anchor="ctr" anchorCtr="0">
              <a:noAutofit/>
            </a:bodyPr>
            <a:lstStyle/>
            <a:p>
              <a:pPr marL="0" lvl="0" indent="0" algn="l" defTabSz="844550">
                <a:lnSpc>
                  <a:spcPct val="100000"/>
                </a:lnSpc>
                <a:spcBef>
                  <a:spcPct val="0"/>
                </a:spcBef>
                <a:spcAft>
                  <a:spcPct val="35000"/>
                </a:spcAft>
                <a:buNone/>
              </a:pPr>
              <a:r>
                <a:rPr lang="en-US" kern="1200" dirty="0">
                  <a:latin typeface="Poppins" panose="00000500000000000000" pitchFamily="2" charset="0"/>
                  <a:cs typeface="Poppins" panose="00000500000000000000" pitchFamily="2" charset="0"/>
                </a:rPr>
                <a:t>Goals: Implement projects that aim to educate a priority audience, increase knowledge, or lead to behavior change </a:t>
              </a:r>
              <a:r>
                <a:rPr lang="en-US" dirty="0">
                  <a:latin typeface="Poppins" panose="00000500000000000000" pitchFamily="2" charset="0"/>
                  <a:cs typeface="Poppins" panose="00000500000000000000" pitchFamily="2" charset="0"/>
                </a:rPr>
                <a:t>that ultimately improves the health of the District’s waterways. </a:t>
              </a:r>
              <a:endParaRPr lang="en-US" kern="1200" dirty="0">
                <a:latin typeface="Poppins" panose="00000500000000000000" pitchFamily="2" charset="0"/>
                <a:cs typeface="Poppins" panose="00000500000000000000" pitchFamily="2" charset="0"/>
              </a:endParaRPr>
            </a:p>
          </p:txBody>
        </p:sp>
        <p:sp>
          <p:nvSpPr>
            <p:cNvPr id="17" name="Rectangle: Rounded Corners 16">
              <a:extLst>
                <a:ext uri="{FF2B5EF4-FFF2-40B4-BE49-F238E27FC236}">
                  <a16:creationId xmlns:a16="http://schemas.microsoft.com/office/drawing/2014/main" id="{B98F71B8-D631-1BA8-264E-555B0C6D0D9E}"/>
                </a:ext>
              </a:extLst>
            </p:cNvPr>
            <p:cNvSpPr/>
            <p:nvPr/>
          </p:nvSpPr>
          <p:spPr>
            <a:xfrm>
              <a:off x="873403" y="3168556"/>
              <a:ext cx="11216640" cy="1029816"/>
            </a:xfrm>
            <a:prstGeom prst="roundRect">
              <a:avLst>
                <a:gd name="adj" fmla="val 10000"/>
              </a:avLst>
            </a:prstGeom>
          </p:spPr>
          <p:style>
            <a:lnRef idx="0">
              <a:schemeClr val="accent5">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a:lstStyle/>
            <a:p>
              <a:endParaRPr lang="en-US">
                <a:latin typeface="Poppins" panose="00000500000000000000" pitchFamily="2" charset="0"/>
                <a:cs typeface="Poppins" panose="00000500000000000000" pitchFamily="2" charset="0"/>
              </a:endParaRPr>
            </a:p>
          </p:txBody>
        </p:sp>
        <p:sp>
          <p:nvSpPr>
            <p:cNvPr id="18" name="Rectangle 17" descr="Water">
              <a:extLst>
                <a:ext uri="{FF2B5EF4-FFF2-40B4-BE49-F238E27FC236}">
                  <a16:creationId xmlns:a16="http://schemas.microsoft.com/office/drawing/2014/main" id="{5E09EE62-2E37-6A06-24A6-A754A80096EF}"/>
                </a:ext>
              </a:extLst>
            </p:cNvPr>
            <p:cNvSpPr/>
            <p:nvPr/>
          </p:nvSpPr>
          <p:spPr>
            <a:xfrm>
              <a:off x="1045098" y="3232837"/>
              <a:ext cx="846047" cy="885004"/>
            </a:xfrm>
            <a:prstGeom prst="rect">
              <a:avLst/>
            </a:prstGeom>
            <a:blipFill>
              <a:blip r:embed="rId5">
                <a:extLst>
                  <a:ext uri="{96DAC541-7B7A-43D3-8B79-37D633B846F1}">
                    <asvg:svgBlip xmlns:asvg="http://schemas.microsoft.com/office/drawing/2016/SVG/main" r:embed="rId6"/>
                  </a:ext>
                </a:extLst>
              </a:blip>
              <a:srcRect/>
              <a:stretch>
                <a:fillRect/>
              </a:stretch>
            </a:blipFill>
          </p:spPr>
          <p:style>
            <a:lnRef idx="3">
              <a:schemeClr val="accent5">
                <a:shade val="80000"/>
                <a:hueOff val="0"/>
                <a:satOff val="0"/>
                <a:lumOff val="0"/>
                <a:alphaOff val="0"/>
              </a:schemeClr>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en-US">
                <a:latin typeface="Poppins" panose="00000500000000000000" pitchFamily="2" charset="0"/>
                <a:cs typeface="Poppins" panose="00000500000000000000" pitchFamily="2" charset="0"/>
              </a:endParaRPr>
            </a:p>
          </p:txBody>
        </p:sp>
        <p:sp>
          <p:nvSpPr>
            <p:cNvPr id="19" name="Freeform: Shape 18">
              <a:extLst>
                <a:ext uri="{FF2B5EF4-FFF2-40B4-BE49-F238E27FC236}">
                  <a16:creationId xmlns:a16="http://schemas.microsoft.com/office/drawing/2014/main" id="{06CA66BF-4C76-EA43-AD54-CD2867C0C181}"/>
                </a:ext>
              </a:extLst>
            </p:cNvPr>
            <p:cNvSpPr/>
            <p:nvPr/>
          </p:nvSpPr>
          <p:spPr>
            <a:xfrm>
              <a:off x="2062841" y="3160431"/>
              <a:ext cx="10027201" cy="1029816"/>
            </a:xfrm>
            <a:custGeom>
              <a:avLst/>
              <a:gdLst>
                <a:gd name="connsiteX0" fmla="*/ 0 w 10027201"/>
                <a:gd name="connsiteY0" fmla="*/ 0 h 1029816"/>
                <a:gd name="connsiteX1" fmla="*/ 10027201 w 10027201"/>
                <a:gd name="connsiteY1" fmla="*/ 0 h 1029816"/>
                <a:gd name="connsiteX2" fmla="*/ 10027201 w 10027201"/>
                <a:gd name="connsiteY2" fmla="*/ 1029816 h 1029816"/>
                <a:gd name="connsiteX3" fmla="*/ 0 w 10027201"/>
                <a:gd name="connsiteY3" fmla="*/ 1029816 h 1029816"/>
                <a:gd name="connsiteX4" fmla="*/ 0 w 10027201"/>
                <a:gd name="connsiteY4" fmla="*/ 0 h 1029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7201" h="1029816">
                  <a:moveTo>
                    <a:pt x="0" y="0"/>
                  </a:moveTo>
                  <a:lnTo>
                    <a:pt x="10027201" y="0"/>
                  </a:lnTo>
                  <a:lnTo>
                    <a:pt x="10027201" y="1029816"/>
                  </a:lnTo>
                  <a:lnTo>
                    <a:pt x="0" y="102981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8989" tIns="108989" rIns="108989" bIns="108989" numCol="1" spcCol="1270" anchor="ctr" anchorCtr="0">
              <a:noAutofit/>
            </a:bodyPr>
            <a:lstStyle/>
            <a:p>
              <a:pPr marL="0" lvl="0" indent="0" algn="l" defTabSz="844550">
                <a:lnSpc>
                  <a:spcPct val="100000"/>
                </a:lnSpc>
                <a:spcBef>
                  <a:spcPct val="0"/>
                </a:spcBef>
                <a:spcAft>
                  <a:spcPct val="35000"/>
                </a:spcAft>
                <a:buNone/>
              </a:pPr>
              <a:r>
                <a:rPr lang="en-US" dirty="0">
                  <a:latin typeface="Poppins" panose="00000500000000000000" pitchFamily="2" charset="0"/>
                  <a:cs typeface="Poppins" panose="00000500000000000000" pitchFamily="2" charset="0"/>
                </a:rPr>
                <a:t>Goals: Provide funding for innovative, community-oriented and –inspired projects, aimed at improving water quality in the District of Columbia, reducing litter, and raising awareness about what we can do to restore our rivers, streams, and parks. </a:t>
              </a:r>
            </a:p>
          </p:txBody>
        </p:sp>
        <p:sp>
          <p:nvSpPr>
            <p:cNvPr id="20" name="Rectangle: Rounded Corners 19">
              <a:extLst>
                <a:ext uri="{FF2B5EF4-FFF2-40B4-BE49-F238E27FC236}">
                  <a16:creationId xmlns:a16="http://schemas.microsoft.com/office/drawing/2014/main" id="{969E1707-E48F-56A3-6382-3FA90722E82A}"/>
                </a:ext>
              </a:extLst>
            </p:cNvPr>
            <p:cNvSpPr/>
            <p:nvPr/>
          </p:nvSpPr>
          <p:spPr>
            <a:xfrm>
              <a:off x="873403" y="1934772"/>
              <a:ext cx="11216640" cy="1029816"/>
            </a:xfrm>
            <a:prstGeom prst="roundRect">
              <a:avLst>
                <a:gd name="adj" fmla="val 10000"/>
              </a:avLst>
            </a:prstGeom>
          </p:spPr>
          <p:style>
            <a:lnRef idx="0">
              <a:schemeClr val="accent5">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a:lstStyle/>
            <a:p>
              <a:endParaRPr lang="en-US">
                <a:latin typeface="Poppins" panose="00000500000000000000" pitchFamily="2" charset="0"/>
                <a:cs typeface="Poppins" panose="00000500000000000000" pitchFamily="2" charset="0"/>
              </a:endParaRPr>
            </a:p>
          </p:txBody>
        </p:sp>
        <p:sp>
          <p:nvSpPr>
            <p:cNvPr id="21" name="Rectangle 20" descr="Handshake">
              <a:extLst>
                <a:ext uri="{FF2B5EF4-FFF2-40B4-BE49-F238E27FC236}">
                  <a16:creationId xmlns:a16="http://schemas.microsoft.com/office/drawing/2014/main" id="{389A062F-D8C4-8602-9033-25B75F1196AA}"/>
                </a:ext>
              </a:extLst>
            </p:cNvPr>
            <p:cNvSpPr/>
            <p:nvPr/>
          </p:nvSpPr>
          <p:spPr>
            <a:xfrm>
              <a:off x="1077615" y="2023984"/>
              <a:ext cx="774930" cy="858264"/>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style>
            <a:lnRef idx="3">
              <a:schemeClr val="accent5">
                <a:shade val="80000"/>
                <a:hueOff val="0"/>
                <a:satOff val="0"/>
                <a:lumOff val="0"/>
                <a:alphaOff val="0"/>
              </a:schemeClr>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en-US">
                <a:latin typeface="Poppins" panose="00000500000000000000" pitchFamily="2" charset="0"/>
                <a:cs typeface="Poppins" panose="00000500000000000000" pitchFamily="2" charset="0"/>
              </a:endParaRPr>
            </a:p>
          </p:txBody>
        </p:sp>
        <p:sp>
          <p:nvSpPr>
            <p:cNvPr id="22" name="Freeform: Shape 21">
              <a:extLst>
                <a:ext uri="{FF2B5EF4-FFF2-40B4-BE49-F238E27FC236}">
                  <a16:creationId xmlns:a16="http://schemas.microsoft.com/office/drawing/2014/main" id="{70367613-BFE0-C7E3-EA9D-6FE7AA93E2F9}"/>
                </a:ext>
              </a:extLst>
            </p:cNvPr>
            <p:cNvSpPr/>
            <p:nvPr/>
          </p:nvSpPr>
          <p:spPr>
            <a:xfrm>
              <a:off x="2062841" y="1930065"/>
              <a:ext cx="10027201" cy="1029816"/>
            </a:xfrm>
            <a:custGeom>
              <a:avLst/>
              <a:gdLst>
                <a:gd name="connsiteX0" fmla="*/ 0 w 10027201"/>
                <a:gd name="connsiteY0" fmla="*/ 0 h 1029816"/>
                <a:gd name="connsiteX1" fmla="*/ 10027201 w 10027201"/>
                <a:gd name="connsiteY1" fmla="*/ 0 h 1029816"/>
                <a:gd name="connsiteX2" fmla="*/ 10027201 w 10027201"/>
                <a:gd name="connsiteY2" fmla="*/ 1029816 h 1029816"/>
                <a:gd name="connsiteX3" fmla="*/ 0 w 10027201"/>
                <a:gd name="connsiteY3" fmla="*/ 1029816 h 1029816"/>
                <a:gd name="connsiteX4" fmla="*/ 0 w 10027201"/>
                <a:gd name="connsiteY4" fmla="*/ 0 h 1029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7201" h="1029816">
                  <a:moveTo>
                    <a:pt x="0" y="0"/>
                  </a:moveTo>
                  <a:lnTo>
                    <a:pt x="10027201" y="0"/>
                  </a:lnTo>
                  <a:lnTo>
                    <a:pt x="10027201" y="1029816"/>
                  </a:lnTo>
                  <a:lnTo>
                    <a:pt x="0" y="102981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8989" tIns="108989" rIns="108989" bIns="108989" numCol="1" spcCol="1270" anchor="ctr" anchorCtr="0">
              <a:noAutofit/>
            </a:bodyPr>
            <a:lstStyle/>
            <a:p>
              <a:pPr marL="0" lvl="0" indent="0" algn="l" defTabSz="844550">
                <a:lnSpc>
                  <a:spcPct val="100000"/>
                </a:lnSpc>
                <a:spcBef>
                  <a:spcPct val="0"/>
                </a:spcBef>
                <a:spcAft>
                  <a:spcPct val="35000"/>
                </a:spcAft>
                <a:buNone/>
              </a:pPr>
              <a:r>
                <a:rPr lang="en-US" kern="1200" dirty="0">
                  <a:latin typeface="Poppins" panose="00000500000000000000" pitchFamily="2" charset="0"/>
                  <a:cs typeface="Poppins" panose="00000500000000000000" pitchFamily="2" charset="0"/>
                </a:rPr>
                <a:t>Partnership between the Trust and the Department of Energy and Environment (DOEE)</a:t>
              </a:r>
            </a:p>
          </p:txBody>
        </p:sp>
        <p:sp>
          <p:nvSpPr>
            <p:cNvPr id="23" name="Rectangle: Rounded Corners 22">
              <a:extLst>
                <a:ext uri="{FF2B5EF4-FFF2-40B4-BE49-F238E27FC236}">
                  <a16:creationId xmlns:a16="http://schemas.microsoft.com/office/drawing/2014/main" id="{27A69496-72E2-4FE4-D9F4-D017809D782E}"/>
                </a:ext>
              </a:extLst>
            </p:cNvPr>
            <p:cNvSpPr/>
            <p:nvPr/>
          </p:nvSpPr>
          <p:spPr>
            <a:xfrm>
              <a:off x="873403" y="5690369"/>
              <a:ext cx="11216640" cy="1029816"/>
            </a:xfrm>
            <a:prstGeom prst="roundRect">
              <a:avLst>
                <a:gd name="adj" fmla="val 10000"/>
              </a:avLst>
            </a:prstGeom>
          </p:spPr>
          <p:style>
            <a:lnRef idx="0">
              <a:schemeClr val="accent5">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a:lstStyle/>
            <a:p>
              <a:endParaRPr lang="en-US">
                <a:latin typeface="Poppins" panose="00000500000000000000" pitchFamily="2" charset="0"/>
                <a:cs typeface="Poppins" panose="00000500000000000000" pitchFamily="2" charset="0"/>
              </a:endParaRPr>
            </a:p>
          </p:txBody>
        </p:sp>
        <p:sp>
          <p:nvSpPr>
            <p:cNvPr id="24" name="Rectangle 23" descr="Dollar">
              <a:extLst>
                <a:ext uri="{FF2B5EF4-FFF2-40B4-BE49-F238E27FC236}">
                  <a16:creationId xmlns:a16="http://schemas.microsoft.com/office/drawing/2014/main" id="{F8991F79-E748-2AEC-3088-AF5728D2AD61}"/>
                </a:ext>
              </a:extLst>
            </p:cNvPr>
            <p:cNvSpPr/>
            <p:nvPr/>
          </p:nvSpPr>
          <p:spPr>
            <a:xfrm>
              <a:off x="1045098" y="5798127"/>
              <a:ext cx="846047" cy="814300"/>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p:spPr>
          <p:style>
            <a:lnRef idx="3">
              <a:schemeClr val="accent5">
                <a:shade val="80000"/>
                <a:hueOff val="0"/>
                <a:satOff val="0"/>
                <a:lumOff val="0"/>
                <a:alphaOff val="0"/>
              </a:schemeClr>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en-US">
                <a:latin typeface="Poppins" panose="00000500000000000000" pitchFamily="2" charset="0"/>
                <a:cs typeface="Poppins" panose="00000500000000000000" pitchFamily="2" charset="0"/>
              </a:endParaRPr>
            </a:p>
          </p:txBody>
        </p:sp>
        <p:sp>
          <p:nvSpPr>
            <p:cNvPr id="25" name="Freeform: Shape 24">
              <a:extLst>
                <a:ext uri="{FF2B5EF4-FFF2-40B4-BE49-F238E27FC236}">
                  <a16:creationId xmlns:a16="http://schemas.microsoft.com/office/drawing/2014/main" id="{4475A5C6-C566-9631-ED9E-18C4ADC7793B}"/>
                </a:ext>
              </a:extLst>
            </p:cNvPr>
            <p:cNvSpPr/>
            <p:nvPr/>
          </p:nvSpPr>
          <p:spPr>
            <a:xfrm>
              <a:off x="2062841" y="5690369"/>
              <a:ext cx="10027201" cy="1029816"/>
            </a:xfrm>
            <a:custGeom>
              <a:avLst/>
              <a:gdLst>
                <a:gd name="connsiteX0" fmla="*/ 0 w 10027201"/>
                <a:gd name="connsiteY0" fmla="*/ 0 h 1029816"/>
                <a:gd name="connsiteX1" fmla="*/ 10027201 w 10027201"/>
                <a:gd name="connsiteY1" fmla="*/ 0 h 1029816"/>
                <a:gd name="connsiteX2" fmla="*/ 10027201 w 10027201"/>
                <a:gd name="connsiteY2" fmla="*/ 1029816 h 1029816"/>
                <a:gd name="connsiteX3" fmla="*/ 0 w 10027201"/>
                <a:gd name="connsiteY3" fmla="*/ 1029816 h 1029816"/>
                <a:gd name="connsiteX4" fmla="*/ 0 w 10027201"/>
                <a:gd name="connsiteY4" fmla="*/ 0 h 1029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7201" h="1029816">
                  <a:moveTo>
                    <a:pt x="0" y="0"/>
                  </a:moveTo>
                  <a:lnTo>
                    <a:pt x="10027201" y="0"/>
                  </a:lnTo>
                  <a:lnTo>
                    <a:pt x="10027201" y="1029816"/>
                  </a:lnTo>
                  <a:lnTo>
                    <a:pt x="0" y="102981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8989" tIns="108989" rIns="108989" bIns="108989" numCol="1" spcCol="1270" anchor="ctr" anchorCtr="0">
              <a:noAutofit/>
            </a:bodyPr>
            <a:lstStyle/>
            <a:p>
              <a:pPr marL="0" lvl="0" indent="0" algn="l" defTabSz="844550">
                <a:lnSpc>
                  <a:spcPct val="100000"/>
                </a:lnSpc>
                <a:spcBef>
                  <a:spcPct val="0"/>
                </a:spcBef>
                <a:spcAft>
                  <a:spcPct val="35000"/>
                </a:spcAft>
                <a:buNone/>
              </a:pPr>
              <a:r>
                <a:rPr lang="en-US" kern="1200" dirty="0">
                  <a:latin typeface="Poppins" panose="00000500000000000000" pitchFamily="2" charset="0"/>
                  <a:cs typeface="Poppins" panose="00000500000000000000" pitchFamily="2" charset="0"/>
                </a:rPr>
                <a:t>Funding amount: </a:t>
              </a:r>
              <a:r>
                <a:rPr lang="en-US" dirty="0">
                  <a:latin typeface="Poppins" panose="00000500000000000000" pitchFamily="2" charset="0"/>
                  <a:cs typeface="Poppins" panose="00000500000000000000" pitchFamily="2" charset="0"/>
                </a:rPr>
                <a:t>Up to $35</a:t>
              </a:r>
              <a:r>
                <a:rPr lang="en-US" kern="1200" dirty="0">
                  <a:latin typeface="Poppins" panose="00000500000000000000" pitchFamily="2" charset="0"/>
                  <a:cs typeface="Poppins" panose="00000500000000000000" pitchFamily="2" charset="0"/>
                </a:rPr>
                <a:t>,000 </a:t>
              </a:r>
            </a:p>
          </p:txBody>
        </p:sp>
        <p:sp>
          <p:nvSpPr>
            <p:cNvPr id="26" name="Rectangle 25" descr="Clock">
              <a:extLst>
                <a:ext uri="{FF2B5EF4-FFF2-40B4-BE49-F238E27FC236}">
                  <a16:creationId xmlns:a16="http://schemas.microsoft.com/office/drawing/2014/main" id="{F57A66E8-1D86-49DF-B2F8-DFCEC8B4D6D7}"/>
                </a:ext>
              </a:extLst>
            </p:cNvPr>
            <p:cNvSpPr/>
            <p:nvPr/>
          </p:nvSpPr>
          <p:spPr>
            <a:xfrm>
              <a:off x="1003536" y="7047438"/>
              <a:ext cx="887609" cy="895024"/>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p:spPr>
          <p:style>
            <a:lnRef idx="3">
              <a:schemeClr val="accent5">
                <a:shade val="80000"/>
                <a:hueOff val="0"/>
                <a:satOff val="0"/>
                <a:lumOff val="0"/>
                <a:alphaOff val="0"/>
              </a:schemeClr>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en-US">
                <a:latin typeface="Poppins" panose="00000500000000000000" pitchFamily="2" charset="0"/>
                <a:cs typeface="Poppins" panose="00000500000000000000" pitchFamily="2" charset="0"/>
              </a:endParaRPr>
            </a:p>
          </p:txBody>
        </p:sp>
        <p:sp>
          <p:nvSpPr>
            <p:cNvPr id="27" name="Freeform: Shape 26">
              <a:extLst>
                <a:ext uri="{FF2B5EF4-FFF2-40B4-BE49-F238E27FC236}">
                  <a16:creationId xmlns:a16="http://schemas.microsoft.com/office/drawing/2014/main" id="{0242344D-D44A-7C50-3016-F1247173C0CC}"/>
                </a:ext>
              </a:extLst>
            </p:cNvPr>
            <p:cNvSpPr/>
            <p:nvPr/>
          </p:nvSpPr>
          <p:spPr>
            <a:xfrm>
              <a:off x="2062841" y="6982475"/>
              <a:ext cx="10027201" cy="1029816"/>
            </a:xfrm>
            <a:custGeom>
              <a:avLst/>
              <a:gdLst>
                <a:gd name="connsiteX0" fmla="*/ 0 w 10027201"/>
                <a:gd name="connsiteY0" fmla="*/ 0 h 1029816"/>
                <a:gd name="connsiteX1" fmla="*/ 10027201 w 10027201"/>
                <a:gd name="connsiteY1" fmla="*/ 0 h 1029816"/>
                <a:gd name="connsiteX2" fmla="*/ 10027201 w 10027201"/>
                <a:gd name="connsiteY2" fmla="*/ 1029816 h 1029816"/>
                <a:gd name="connsiteX3" fmla="*/ 0 w 10027201"/>
                <a:gd name="connsiteY3" fmla="*/ 1029816 h 1029816"/>
                <a:gd name="connsiteX4" fmla="*/ 0 w 10027201"/>
                <a:gd name="connsiteY4" fmla="*/ 0 h 1029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7201" h="1029816">
                  <a:moveTo>
                    <a:pt x="0" y="0"/>
                  </a:moveTo>
                  <a:lnTo>
                    <a:pt x="10027201" y="0"/>
                  </a:lnTo>
                  <a:lnTo>
                    <a:pt x="10027201" y="1029816"/>
                  </a:lnTo>
                  <a:lnTo>
                    <a:pt x="0" y="102981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8989" tIns="108989" rIns="108989" bIns="108989" numCol="1" spcCol="1270" anchor="ctr" anchorCtr="0">
              <a:noAutofit/>
            </a:bodyPr>
            <a:lstStyle/>
            <a:p>
              <a:pPr marL="0" lvl="0" indent="0" algn="l" defTabSz="844550">
                <a:lnSpc>
                  <a:spcPct val="100000"/>
                </a:lnSpc>
                <a:spcBef>
                  <a:spcPct val="0"/>
                </a:spcBef>
                <a:spcAft>
                  <a:spcPct val="35000"/>
                </a:spcAft>
                <a:buNone/>
              </a:pPr>
              <a:r>
                <a:rPr lang="en-US" kern="1200" dirty="0">
                  <a:latin typeface="Poppins" panose="00000500000000000000" pitchFamily="2" charset="0"/>
                  <a:cs typeface="Poppins" panose="00000500000000000000" pitchFamily="2" charset="0"/>
                </a:rPr>
                <a:t>Application deadline:</a:t>
              </a:r>
              <a:r>
                <a:rPr lang="en-US" dirty="0">
                  <a:latin typeface="Poppins" panose="00000500000000000000" pitchFamily="2" charset="0"/>
                  <a:cs typeface="Poppins" panose="00000500000000000000" pitchFamily="2" charset="0"/>
                </a:rPr>
                <a:t> March 28</a:t>
              </a:r>
              <a:r>
                <a:rPr lang="en-US" baseline="30000" dirty="0">
                  <a:latin typeface="Poppins" panose="00000500000000000000" pitchFamily="2" charset="0"/>
                  <a:cs typeface="Poppins" panose="00000500000000000000" pitchFamily="2" charset="0"/>
                </a:rPr>
                <a:t>th</a:t>
              </a:r>
              <a:r>
                <a:rPr lang="en-US" dirty="0">
                  <a:latin typeface="Poppins" panose="00000500000000000000" pitchFamily="2" charset="0"/>
                  <a:cs typeface="Poppins" panose="00000500000000000000" pitchFamily="2" charset="0"/>
                </a:rPr>
                <a:t> 2024 at 4:00 pm</a:t>
              </a:r>
              <a:endParaRPr lang="en-US" kern="1200" dirty="0">
                <a:latin typeface="Poppins" panose="00000500000000000000" pitchFamily="2" charset="0"/>
                <a:cs typeface="Poppins" panose="00000500000000000000" pitchFamily="2" charset="0"/>
              </a:endParaRPr>
            </a:p>
          </p:txBody>
        </p:sp>
      </p:grpSp>
      <p:sp>
        <p:nvSpPr>
          <p:cNvPr id="4" name="Freeform 8">
            <a:extLst>
              <a:ext uri="{FF2B5EF4-FFF2-40B4-BE49-F238E27FC236}">
                <a16:creationId xmlns:a16="http://schemas.microsoft.com/office/drawing/2014/main" id="{B574A7C0-83E8-E2A6-C96D-9A91B5D3357D}"/>
              </a:ext>
            </a:extLst>
          </p:cNvPr>
          <p:cNvSpPr/>
          <p:nvPr/>
        </p:nvSpPr>
        <p:spPr>
          <a:xfrm>
            <a:off x="9939771" y="1028700"/>
            <a:ext cx="2633229" cy="686331"/>
          </a:xfrm>
          <a:custGeom>
            <a:avLst/>
            <a:gdLst/>
            <a:ahLst/>
            <a:cxnLst/>
            <a:rect l="l" t="t" r="r" b="b"/>
            <a:pathLst>
              <a:path w="9278949" h="2688538">
                <a:moveTo>
                  <a:pt x="0" y="0"/>
                </a:moveTo>
                <a:lnTo>
                  <a:pt x="9278949" y="0"/>
                </a:lnTo>
                <a:lnTo>
                  <a:pt x="9278949" y="2688538"/>
                </a:lnTo>
                <a:lnTo>
                  <a:pt x="0" y="2688538"/>
                </a:lnTo>
                <a:lnTo>
                  <a:pt x="0" y="0"/>
                </a:lnTo>
                <a:close/>
              </a:path>
            </a:pathLst>
          </a:custGeom>
          <a:blipFill>
            <a:blip r:embed="rId13"/>
            <a:stretch>
              <a:fillRect/>
            </a:stretch>
          </a:blipFill>
        </p:spPr>
        <p:txBody>
          <a:bodyPr/>
          <a:lstStyle/>
          <a:p>
            <a:endParaRPr lang="en-US" sz="1350" dirty="0"/>
          </a:p>
        </p:txBody>
      </p:sp>
      <p:pic>
        <p:nvPicPr>
          <p:cNvPr id="5" name="Picture 4" descr="Text&#10;&#10;Description automatically generated with medium confidence">
            <a:extLst>
              <a:ext uri="{FF2B5EF4-FFF2-40B4-BE49-F238E27FC236}">
                <a16:creationId xmlns:a16="http://schemas.microsoft.com/office/drawing/2014/main" id="{BB72CA7A-4CD8-B400-610E-550BD49BE209}"/>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63938" b="7935"/>
          <a:stretch/>
        </p:blipFill>
        <p:spPr>
          <a:xfrm>
            <a:off x="7878545" y="1073970"/>
            <a:ext cx="1473725" cy="794668"/>
          </a:xfrm>
          <a:prstGeom prst="rect">
            <a:avLst/>
          </a:prstGeom>
        </p:spPr>
      </p:pic>
      <p:pic>
        <p:nvPicPr>
          <p:cNvPr id="16" name="Picture 4" descr="DOEE-LOGO-FINAL-HORIZONTAL-W-GOV | Government Alliance on ...">
            <a:extLst>
              <a:ext uri="{FF2B5EF4-FFF2-40B4-BE49-F238E27FC236}">
                <a16:creationId xmlns:a16="http://schemas.microsoft.com/office/drawing/2014/main" id="{6E2FF991-22AB-18ED-50A3-E7E7E130D74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47309" y="1109309"/>
            <a:ext cx="2246785" cy="7635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5A8874FB-0D92-6BFA-0390-B99E63BCB2A7}"/>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918387" y="1132816"/>
            <a:ext cx="3540293" cy="689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08647"/>
      </p:ext>
    </p:extLst>
  </p:cSld>
  <p:clrMapOvr>
    <a:masterClrMapping/>
  </p:clrMapOvr>
  <mc:AlternateContent xmlns:mc="http://schemas.openxmlformats.org/markup-compatibility/2006" xmlns:p14="http://schemas.microsoft.com/office/powerpoint/2010/main">
    <mc:Choice Requires="p14">
      <p:transition spd="slow" p14:dur="2000" advTm="36139"/>
    </mc:Choice>
    <mc:Fallback xmlns="">
      <p:transition spd="slow" advTm="36139"/>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F11C1BD-96CF-6934-1D80-1520E9CFD15C}"/>
              </a:ext>
            </a:extLst>
          </p:cNvPr>
          <p:cNvGrpSpPr>
            <a:grpSpLocks noGrp="1" noUngrp="1" noRot="1" noMove="1" noResize="1"/>
          </p:cNvGrpSpPr>
          <p:nvPr/>
        </p:nvGrpSpPr>
        <p:grpSpPr>
          <a:xfrm>
            <a:off x="0" y="0"/>
            <a:ext cx="13716001" cy="10287000"/>
            <a:chOff x="0" y="0"/>
            <a:chExt cx="13716001" cy="10287000"/>
          </a:xfrm>
        </p:grpSpPr>
        <p:sp>
          <p:nvSpPr>
            <p:cNvPr id="4" name="Rectangle 3">
              <a:extLst>
                <a:ext uri="{FF2B5EF4-FFF2-40B4-BE49-F238E27FC236}">
                  <a16:creationId xmlns:a16="http://schemas.microsoft.com/office/drawing/2014/main" id="{571CA2CD-C050-9E7D-5A01-51B0EE4A4553}"/>
                </a:ext>
              </a:extLst>
            </p:cNvPr>
            <p:cNvSpPr>
              <a:spLocks noGrp="1" noRot="1" noMove="1" noResize="1" noEditPoints="1" noAdjustHandles="1" noChangeArrowheads="1" noChangeShapeType="1"/>
            </p:cNvSpPr>
            <p:nvPr/>
          </p:nvSpPr>
          <p:spPr>
            <a:xfrm rot="5400000">
              <a:off x="6550434" y="-5633617"/>
              <a:ext cx="872308" cy="13458826"/>
            </a:xfrm>
            <a:prstGeom prst="rect">
              <a:avLst/>
            </a:prstGeom>
            <a:solidFill>
              <a:srgbClr val="58B9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a:extLst>
                <a:ext uri="{FF2B5EF4-FFF2-40B4-BE49-F238E27FC236}">
                  <a16:creationId xmlns:a16="http://schemas.microsoft.com/office/drawing/2014/main" id="{C29FD3ED-662D-E584-6A67-39FC2D29E69B}"/>
                </a:ext>
              </a:extLst>
            </p:cNvPr>
            <p:cNvSpPr>
              <a:spLocks noGrp="1" noRot="1" noMove="1" noResize="1" noEditPoints="1" noAdjustHandles="1" noChangeArrowheads="1" noChangeShapeType="1"/>
            </p:cNvSpPr>
            <p:nvPr/>
          </p:nvSpPr>
          <p:spPr>
            <a:xfrm>
              <a:off x="0" y="0"/>
              <a:ext cx="1771650" cy="10287000"/>
            </a:xfrm>
            <a:prstGeom prst="rect">
              <a:avLst/>
            </a:prstGeom>
            <a:solidFill>
              <a:srgbClr val="58B9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5" name="Picture 4" descr="Logo, company name&#10;&#10;Description automatically generated">
              <a:extLst>
                <a:ext uri="{FF2B5EF4-FFF2-40B4-BE49-F238E27FC236}">
                  <a16:creationId xmlns:a16="http://schemas.microsoft.com/office/drawing/2014/main" id="{4FAC4EEE-92D8-053C-A0E5-AD8D689385ED}"/>
                </a:ext>
              </a:extLst>
            </p:cNvPr>
            <p:cNvPicPr>
              <a:picLocks noGrp="1" noRot="1" noChangeAspect="1" noMove="1" noResize="1" noEditPoints="1" noAdjustHandles="1" noChangeArrowheads="1" noChangeShapeType="1" noCrop="1"/>
            </p:cNvPicPr>
            <p:nvPr/>
          </p:nvPicPr>
          <p:blipFill>
            <a:blip r:embed="rId4"/>
            <a:stretch>
              <a:fillRect/>
            </a:stretch>
          </p:blipFill>
          <p:spPr>
            <a:xfrm>
              <a:off x="404207" y="669755"/>
              <a:ext cx="963235" cy="862196"/>
            </a:xfrm>
            <a:prstGeom prst="rect">
              <a:avLst/>
            </a:prstGeom>
          </p:spPr>
        </p:pic>
        <p:sp>
          <p:nvSpPr>
            <p:cNvPr id="6" name="TextBox 5">
              <a:extLst>
                <a:ext uri="{FF2B5EF4-FFF2-40B4-BE49-F238E27FC236}">
                  <a16:creationId xmlns:a16="http://schemas.microsoft.com/office/drawing/2014/main" id="{92B60430-8A78-B1B3-67C2-4E7830E0FDDA}"/>
                </a:ext>
              </a:extLst>
            </p:cNvPr>
            <p:cNvSpPr txBox="1">
              <a:spLocks noGrp="1" noRot="1" noMove="1" noResize="1" noEditPoints="1" noAdjustHandles="1" noChangeArrowheads="1" noChangeShapeType="1"/>
            </p:cNvSpPr>
            <p:nvPr/>
          </p:nvSpPr>
          <p:spPr>
            <a:xfrm>
              <a:off x="1" y="9258300"/>
              <a:ext cx="1771650" cy="276999"/>
            </a:xfrm>
            <a:prstGeom prst="rect">
              <a:avLst/>
            </a:prstGeom>
          </p:spPr>
          <p:txBody>
            <a:bodyPr wrap="square" lIns="0" tIns="0" rIns="0" bIns="0" rtlCol="0" anchor="t">
              <a:spAutoFit/>
            </a:bodyPr>
            <a:lstStyle/>
            <a:p>
              <a:pPr algn="ctr"/>
              <a:r>
                <a:rPr lang="en-US" b="1" dirty="0">
                  <a:solidFill>
                    <a:schemeClr val="bg1"/>
                  </a:solidFill>
                  <a:latin typeface="Poppins"/>
                </a:rPr>
                <a:t>cbtrust.org</a:t>
              </a:r>
            </a:p>
          </p:txBody>
        </p:sp>
      </p:grpSp>
      <p:sp>
        <p:nvSpPr>
          <p:cNvPr id="15" name="TextBox 12">
            <a:extLst>
              <a:ext uri="{FF2B5EF4-FFF2-40B4-BE49-F238E27FC236}">
                <a16:creationId xmlns:a16="http://schemas.microsoft.com/office/drawing/2014/main" id="{5E930723-C07D-8525-2D8B-FE6E776D9935}"/>
              </a:ext>
            </a:extLst>
          </p:cNvPr>
          <p:cNvSpPr txBox="1"/>
          <p:nvPr/>
        </p:nvSpPr>
        <p:spPr>
          <a:xfrm>
            <a:off x="2051685" y="2130766"/>
            <a:ext cx="11092815" cy="507831"/>
          </a:xfrm>
          <a:prstGeom prst="rect">
            <a:avLst/>
          </a:prstGeom>
        </p:spPr>
        <p:txBody>
          <a:bodyPr wrap="square" lIns="0" tIns="0" rIns="0" bIns="0" rtlCol="0" anchor="t">
            <a:spAutoFit/>
          </a:bodyPr>
          <a:lstStyle/>
          <a:p>
            <a:r>
              <a:rPr lang="en-US" sz="3300" dirty="0">
                <a:solidFill>
                  <a:schemeClr val="bg1"/>
                </a:solidFill>
                <a:latin typeface="Poppins Bold"/>
              </a:rPr>
              <a:t>Heading</a:t>
            </a:r>
          </a:p>
        </p:txBody>
      </p:sp>
      <p:sp>
        <p:nvSpPr>
          <p:cNvPr id="16" name="TextBox 15">
            <a:extLst>
              <a:ext uri="{FF2B5EF4-FFF2-40B4-BE49-F238E27FC236}">
                <a16:creationId xmlns:a16="http://schemas.microsoft.com/office/drawing/2014/main" id="{016A139D-0907-0BFC-A347-EE32753CA3D0}"/>
              </a:ext>
            </a:extLst>
          </p:cNvPr>
          <p:cNvSpPr txBox="1"/>
          <p:nvPr/>
        </p:nvSpPr>
        <p:spPr>
          <a:xfrm>
            <a:off x="2051685" y="2095500"/>
            <a:ext cx="4311261" cy="369332"/>
          </a:xfrm>
          <a:prstGeom prst="rect">
            <a:avLst/>
          </a:prstGeom>
        </p:spPr>
        <p:txBody>
          <a:bodyPr lIns="0" tIns="0" rIns="0" bIns="0" rtlCol="0" anchor="t">
            <a:spAutoFit/>
          </a:bodyPr>
          <a:lstStyle/>
          <a:p>
            <a:r>
              <a:rPr lang="en-US" sz="2400" b="1" dirty="0">
                <a:solidFill>
                  <a:schemeClr val="tx1">
                    <a:lumMod val="75000"/>
                    <a:lumOff val="25000"/>
                  </a:schemeClr>
                </a:solidFill>
                <a:latin typeface="Poppins"/>
              </a:rPr>
              <a:t>Who is eligible to apply?</a:t>
            </a:r>
          </a:p>
        </p:txBody>
      </p:sp>
      <p:sp>
        <p:nvSpPr>
          <p:cNvPr id="2" name="Content Placeholder 2">
            <a:extLst>
              <a:ext uri="{FF2B5EF4-FFF2-40B4-BE49-F238E27FC236}">
                <a16:creationId xmlns:a16="http://schemas.microsoft.com/office/drawing/2014/main" id="{3B8F03C3-D702-A2E0-45D4-A35BAA70F4DB}"/>
              </a:ext>
            </a:extLst>
          </p:cNvPr>
          <p:cNvSpPr txBox="1">
            <a:spLocks/>
          </p:cNvSpPr>
          <p:nvPr/>
        </p:nvSpPr>
        <p:spPr>
          <a:xfrm>
            <a:off x="1927860" y="2885858"/>
            <a:ext cx="11216640" cy="6372441"/>
          </a:xfrm>
          <a:prstGeom prst="rect">
            <a:avLst/>
          </a:prstGeom>
        </p:spPr>
        <p:txBody>
          <a:bodyPr>
            <a:norm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US" dirty="0">
                <a:latin typeface="Poppins" panose="00000500000000000000" pitchFamily="2" charset="0"/>
                <a:cs typeface="Poppins" panose="00000500000000000000" pitchFamily="2" charset="0"/>
              </a:rPr>
              <a:t>The Trust welcomes requests from the following organizations for the DC- Community Stormwater Solutions Program:</a:t>
            </a:r>
          </a:p>
          <a:p>
            <a:pPr marL="0" indent="0">
              <a:buFont typeface="Arial" pitchFamily="34" charset="0"/>
              <a:buNone/>
            </a:pPr>
            <a:endParaRPr lang="en-US" dirty="0">
              <a:latin typeface="Poppins" panose="00000500000000000000" pitchFamily="2" charset="0"/>
              <a:cs typeface="Poppins" panose="00000500000000000000" pitchFamily="2" charset="0"/>
            </a:endParaRPr>
          </a:p>
          <a:p>
            <a:r>
              <a:rPr lang="en-US" b="1" dirty="0">
                <a:latin typeface="Poppins" panose="00000500000000000000" pitchFamily="2" charset="0"/>
                <a:cs typeface="Poppins" panose="00000500000000000000" pitchFamily="2" charset="0"/>
              </a:rPr>
              <a:t>Applicants physically located in the District of Columbia </a:t>
            </a:r>
          </a:p>
          <a:p>
            <a:r>
              <a:rPr lang="en-US" dirty="0">
                <a:latin typeface="Poppins" panose="00000500000000000000" pitchFamily="2" charset="0"/>
                <a:cs typeface="Poppins" panose="00000500000000000000" pitchFamily="2" charset="0"/>
              </a:rPr>
              <a:t>Nonprofit organizations</a:t>
            </a:r>
          </a:p>
          <a:p>
            <a:r>
              <a:rPr lang="en-US" dirty="0">
                <a:latin typeface="Poppins" panose="00000500000000000000" pitchFamily="2" charset="0"/>
                <a:cs typeface="Poppins" panose="00000500000000000000" pitchFamily="2" charset="0"/>
              </a:rPr>
              <a:t>Faith-based organizations</a:t>
            </a:r>
          </a:p>
          <a:p>
            <a:r>
              <a:rPr lang="en-US" dirty="0">
                <a:latin typeface="Poppins" panose="00000500000000000000" pitchFamily="2" charset="0"/>
                <a:cs typeface="Poppins" panose="00000500000000000000" pitchFamily="2" charset="0"/>
              </a:rPr>
              <a:t>Government agencies</a:t>
            </a:r>
          </a:p>
          <a:p>
            <a:r>
              <a:rPr lang="en-US" dirty="0">
                <a:latin typeface="Poppins" panose="00000500000000000000" pitchFamily="2" charset="0"/>
                <a:cs typeface="Poppins" panose="00000500000000000000" pitchFamily="2" charset="0"/>
              </a:rPr>
              <a:t>Universities/educational institutions</a:t>
            </a:r>
          </a:p>
          <a:p>
            <a:r>
              <a:rPr lang="en-US" dirty="0">
                <a:latin typeface="Poppins" panose="00000500000000000000" pitchFamily="2" charset="0"/>
                <a:cs typeface="Poppins" panose="00000500000000000000" pitchFamily="2" charset="0"/>
              </a:rPr>
              <a:t>Private Enterprises. </a:t>
            </a:r>
          </a:p>
          <a:p>
            <a:pPr algn="l"/>
            <a:endParaRPr lang="en-US" b="0" i="0" u="none" strike="noStrike" baseline="0" dirty="0">
              <a:solidFill>
                <a:srgbClr val="000000"/>
              </a:solidFill>
              <a:latin typeface="Poppins" panose="00000500000000000000" pitchFamily="2" charset="0"/>
              <a:cs typeface="Poppins" panose="00000500000000000000" pitchFamily="2" charset="0"/>
            </a:endParaRPr>
          </a:p>
          <a:p>
            <a:r>
              <a:rPr lang="en-US" dirty="0">
                <a:latin typeface="Poppins" panose="00000500000000000000" pitchFamily="2" charset="0"/>
                <a:cs typeface="Poppins" panose="00000500000000000000" pitchFamily="2" charset="0"/>
              </a:rPr>
              <a:t>Eligible applicants will have and maintain in full force and effect during the term of the proposed project liability insurance coverage in connection with the performance or failure to perform services proposed. </a:t>
            </a:r>
          </a:p>
          <a:p>
            <a:pPr marL="0" indent="0">
              <a:buNone/>
            </a:pPr>
            <a:endParaRPr lang="en-US"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61891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5215"/>
    </mc:Choice>
    <mc:Fallback xmlns="">
      <p:transition spd="slow" advTm="3521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drawing of a sign in the water&#10;&#10;Description automatically generated">
            <a:extLst>
              <a:ext uri="{FF2B5EF4-FFF2-40B4-BE49-F238E27FC236}">
                <a16:creationId xmlns:a16="http://schemas.microsoft.com/office/drawing/2014/main" id="{1ADB3ACF-44AF-FA07-9DC5-F5AD34D75D0E}"/>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9806239" y="1714500"/>
            <a:ext cx="3618295" cy="2696050"/>
          </a:xfrm>
          <a:prstGeom prst="rect">
            <a:avLst/>
          </a:prstGeom>
        </p:spPr>
      </p:pic>
      <p:grpSp>
        <p:nvGrpSpPr>
          <p:cNvPr id="7" name="Group 6">
            <a:extLst>
              <a:ext uri="{FF2B5EF4-FFF2-40B4-BE49-F238E27FC236}">
                <a16:creationId xmlns:a16="http://schemas.microsoft.com/office/drawing/2014/main" id="{2F11C1BD-96CF-6934-1D80-1520E9CFD15C}"/>
              </a:ext>
            </a:extLst>
          </p:cNvPr>
          <p:cNvGrpSpPr>
            <a:grpSpLocks noGrp="1" noUngrp="1" noRot="1" noMove="1" noResize="1"/>
          </p:cNvGrpSpPr>
          <p:nvPr/>
        </p:nvGrpSpPr>
        <p:grpSpPr>
          <a:xfrm>
            <a:off x="0" y="0"/>
            <a:ext cx="13716001" cy="10287000"/>
            <a:chOff x="0" y="0"/>
            <a:chExt cx="13716001" cy="10287000"/>
          </a:xfrm>
        </p:grpSpPr>
        <p:sp>
          <p:nvSpPr>
            <p:cNvPr id="4" name="Rectangle 3">
              <a:extLst>
                <a:ext uri="{FF2B5EF4-FFF2-40B4-BE49-F238E27FC236}">
                  <a16:creationId xmlns:a16="http://schemas.microsoft.com/office/drawing/2014/main" id="{571CA2CD-C050-9E7D-5A01-51B0EE4A4553}"/>
                </a:ext>
              </a:extLst>
            </p:cNvPr>
            <p:cNvSpPr>
              <a:spLocks noGrp="1" noRot="1" noMove="1" noResize="1" noEditPoints="1" noAdjustHandles="1" noChangeArrowheads="1" noChangeShapeType="1"/>
            </p:cNvSpPr>
            <p:nvPr/>
          </p:nvSpPr>
          <p:spPr>
            <a:xfrm rot="5400000">
              <a:off x="6550434" y="-5633617"/>
              <a:ext cx="872308" cy="13458826"/>
            </a:xfrm>
            <a:prstGeom prst="rect">
              <a:avLst/>
            </a:prstGeom>
            <a:solidFill>
              <a:srgbClr val="58B9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a:extLst>
                <a:ext uri="{FF2B5EF4-FFF2-40B4-BE49-F238E27FC236}">
                  <a16:creationId xmlns:a16="http://schemas.microsoft.com/office/drawing/2014/main" id="{C29FD3ED-662D-E584-6A67-39FC2D29E69B}"/>
                </a:ext>
              </a:extLst>
            </p:cNvPr>
            <p:cNvSpPr>
              <a:spLocks noGrp="1" noRot="1" noMove="1" noResize="1" noEditPoints="1" noAdjustHandles="1" noChangeArrowheads="1" noChangeShapeType="1"/>
            </p:cNvSpPr>
            <p:nvPr/>
          </p:nvSpPr>
          <p:spPr>
            <a:xfrm>
              <a:off x="0" y="0"/>
              <a:ext cx="1771650" cy="10287000"/>
            </a:xfrm>
            <a:prstGeom prst="rect">
              <a:avLst/>
            </a:prstGeom>
            <a:solidFill>
              <a:srgbClr val="58B9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5" name="Picture 4" descr="Logo, company name&#10;&#10;Description automatically generated">
              <a:extLst>
                <a:ext uri="{FF2B5EF4-FFF2-40B4-BE49-F238E27FC236}">
                  <a16:creationId xmlns:a16="http://schemas.microsoft.com/office/drawing/2014/main" id="{4FAC4EEE-92D8-053C-A0E5-AD8D689385ED}"/>
                </a:ext>
              </a:extLst>
            </p:cNvPr>
            <p:cNvPicPr>
              <a:picLocks noGrp="1" noRot="1" noChangeAspect="1" noMove="1" noResize="1" noEditPoints="1" noAdjustHandles="1" noChangeArrowheads="1" noChangeShapeType="1" noCrop="1"/>
            </p:cNvPicPr>
            <p:nvPr/>
          </p:nvPicPr>
          <p:blipFill>
            <a:blip r:embed="rId4"/>
            <a:stretch>
              <a:fillRect/>
            </a:stretch>
          </p:blipFill>
          <p:spPr>
            <a:xfrm>
              <a:off x="404207" y="669755"/>
              <a:ext cx="963235" cy="862196"/>
            </a:xfrm>
            <a:prstGeom prst="rect">
              <a:avLst/>
            </a:prstGeom>
          </p:spPr>
        </p:pic>
        <p:sp>
          <p:nvSpPr>
            <p:cNvPr id="6" name="TextBox 5">
              <a:extLst>
                <a:ext uri="{FF2B5EF4-FFF2-40B4-BE49-F238E27FC236}">
                  <a16:creationId xmlns:a16="http://schemas.microsoft.com/office/drawing/2014/main" id="{92B60430-8A78-B1B3-67C2-4E7830E0FDDA}"/>
                </a:ext>
              </a:extLst>
            </p:cNvPr>
            <p:cNvSpPr txBox="1">
              <a:spLocks noGrp="1" noRot="1" noMove="1" noResize="1" noEditPoints="1" noAdjustHandles="1" noChangeArrowheads="1" noChangeShapeType="1"/>
            </p:cNvSpPr>
            <p:nvPr/>
          </p:nvSpPr>
          <p:spPr>
            <a:xfrm>
              <a:off x="1" y="9258300"/>
              <a:ext cx="1771650" cy="276999"/>
            </a:xfrm>
            <a:prstGeom prst="rect">
              <a:avLst/>
            </a:prstGeom>
          </p:spPr>
          <p:txBody>
            <a:bodyPr wrap="square" lIns="0" tIns="0" rIns="0" bIns="0" rtlCol="0" anchor="t">
              <a:spAutoFit/>
            </a:bodyPr>
            <a:lstStyle/>
            <a:p>
              <a:pPr algn="ctr"/>
              <a:r>
                <a:rPr lang="en-US" b="1" dirty="0">
                  <a:solidFill>
                    <a:schemeClr val="bg1"/>
                  </a:solidFill>
                  <a:latin typeface="Poppins"/>
                </a:rPr>
                <a:t>cbtrust.org</a:t>
              </a:r>
            </a:p>
          </p:txBody>
        </p:sp>
      </p:grpSp>
      <p:sp>
        <p:nvSpPr>
          <p:cNvPr id="15" name="TextBox 12">
            <a:extLst>
              <a:ext uri="{FF2B5EF4-FFF2-40B4-BE49-F238E27FC236}">
                <a16:creationId xmlns:a16="http://schemas.microsoft.com/office/drawing/2014/main" id="{5E930723-C07D-8525-2D8B-FE6E776D9935}"/>
              </a:ext>
            </a:extLst>
          </p:cNvPr>
          <p:cNvSpPr txBox="1"/>
          <p:nvPr/>
        </p:nvSpPr>
        <p:spPr>
          <a:xfrm>
            <a:off x="2051685" y="2130766"/>
            <a:ext cx="11092815" cy="507831"/>
          </a:xfrm>
          <a:prstGeom prst="rect">
            <a:avLst/>
          </a:prstGeom>
        </p:spPr>
        <p:txBody>
          <a:bodyPr wrap="square" lIns="0" tIns="0" rIns="0" bIns="0" rtlCol="0" anchor="t">
            <a:spAutoFit/>
          </a:bodyPr>
          <a:lstStyle/>
          <a:p>
            <a:r>
              <a:rPr lang="en-US" sz="3300" dirty="0">
                <a:solidFill>
                  <a:schemeClr val="bg1"/>
                </a:solidFill>
                <a:latin typeface="Poppins Bold"/>
              </a:rPr>
              <a:t>Heading</a:t>
            </a:r>
          </a:p>
        </p:txBody>
      </p:sp>
      <p:sp>
        <p:nvSpPr>
          <p:cNvPr id="16" name="TextBox 15">
            <a:extLst>
              <a:ext uri="{FF2B5EF4-FFF2-40B4-BE49-F238E27FC236}">
                <a16:creationId xmlns:a16="http://schemas.microsoft.com/office/drawing/2014/main" id="{016A139D-0907-0BFC-A347-EE32753CA3D0}"/>
              </a:ext>
            </a:extLst>
          </p:cNvPr>
          <p:cNvSpPr txBox="1"/>
          <p:nvPr/>
        </p:nvSpPr>
        <p:spPr>
          <a:xfrm>
            <a:off x="2051685" y="2095500"/>
            <a:ext cx="4311261" cy="369332"/>
          </a:xfrm>
          <a:prstGeom prst="rect">
            <a:avLst/>
          </a:prstGeom>
        </p:spPr>
        <p:txBody>
          <a:bodyPr lIns="0" tIns="0" rIns="0" bIns="0" rtlCol="0" anchor="t">
            <a:spAutoFit/>
          </a:bodyPr>
          <a:lstStyle/>
          <a:p>
            <a:r>
              <a:rPr lang="en-US" sz="2400" b="1" dirty="0">
                <a:solidFill>
                  <a:schemeClr val="tx1">
                    <a:lumMod val="75000"/>
                    <a:lumOff val="25000"/>
                  </a:schemeClr>
                </a:solidFill>
                <a:latin typeface="Poppins"/>
              </a:rPr>
              <a:t>Project areas</a:t>
            </a:r>
          </a:p>
        </p:txBody>
      </p:sp>
      <p:sp>
        <p:nvSpPr>
          <p:cNvPr id="9" name="TextBox 8">
            <a:extLst>
              <a:ext uri="{FF2B5EF4-FFF2-40B4-BE49-F238E27FC236}">
                <a16:creationId xmlns:a16="http://schemas.microsoft.com/office/drawing/2014/main" id="{9DA51F54-39CB-47F1-803D-FA6C4A7F856B}"/>
              </a:ext>
            </a:extLst>
          </p:cNvPr>
          <p:cNvSpPr txBox="1"/>
          <p:nvPr/>
        </p:nvSpPr>
        <p:spPr>
          <a:xfrm>
            <a:off x="2051685" y="2857500"/>
            <a:ext cx="6787515" cy="6432530"/>
          </a:xfrm>
          <a:prstGeom prst="rect">
            <a:avLst/>
          </a:prstGeom>
          <a:noFill/>
        </p:spPr>
        <p:txBody>
          <a:bodyPr wrap="square">
            <a:spAutoFit/>
          </a:bodyPr>
          <a:lstStyle/>
          <a:p>
            <a:pPr marL="257175" indent="-257175" defTabSz="685800">
              <a:spcBef>
                <a:spcPct val="20000"/>
              </a:spcBef>
              <a:buFont typeface="Arial" pitchFamily="34" charset="0"/>
              <a:buChar char="•"/>
            </a:pPr>
            <a:r>
              <a:rPr lang="en-US" sz="2000" dirty="0">
                <a:latin typeface="Poppins" panose="00000500000000000000" pitchFamily="2" charset="0"/>
                <a:cs typeface="Poppins" panose="00000500000000000000" pitchFamily="2" charset="0"/>
              </a:rPr>
              <a:t>Project area 1: Equitable access to natural areas along the Anacostia River </a:t>
            </a:r>
          </a:p>
          <a:p>
            <a:pPr marL="257175" indent="-257175" defTabSz="685800">
              <a:spcBef>
                <a:spcPct val="20000"/>
              </a:spcBef>
              <a:buFont typeface="Arial" pitchFamily="34" charset="0"/>
              <a:buChar char="•"/>
            </a:pPr>
            <a:endParaRPr lang="en-US" sz="2000" dirty="0">
              <a:latin typeface="Poppins" panose="00000500000000000000" pitchFamily="2" charset="0"/>
              <a:cs typeface="Poppins" panose="00000500000000000000" pitchFamily="2" charset="0"/>
            </a:endParaRPr>
          </a:p>
          <a:p>
            <a:pPr marL="257175" indent="-257175" defTabSz="685800">
              <a:spcBef>
                <a:spcPct val="20000"/>
              </a:spcBef>
              <a:buFont typeface="Arial" pitchFamily="34" charset="0"/>
              <a:buChar char="•"/>
            </a:pPr>
            <a:r>
              <a:rPr lang="en-US" sz="2000" dirty="0">
                <a:latin typeface="Poppins" panose="00000500000000000000" pitchFamily="2" charset="0"/>
                <a:cs typeface="Poppins" panose="00000500000000000000" pitchFamily="2" charset="0"/>
              </a:rPr>
              <a:t>Project Area 2: Green infrastructure maintenance </a:t>
            </a:r>
          </a:p>
          <a:p>
            <a:pPr marL="257175" indent="-257175" defTabSz="685800">
              <a:spcBef>
                <a:spcPct val="20000"/>
              </a:spcBef>
              <a:buFont typeface="Arial" pitchFamily="34" charset="0"/>
              <a:buChar char="•"/>
            </a:pPr>
            <a:endParaRPr lang="en-US" sz="2000" dirty="0">
              <a:latin typeface="Poppins" panose="00000500000000000000" pitchFamily="2" charset="0"/>
              <a:cs typeface="Poppins" panose="00000500000000000000" pitchFamily="2" charset="0"/>
            </a:endParaRPr>
          </a:p>
          <a:p>
            <a:pPr marL="257175" indent="-257175" defTabSz="685800">
              <a:spcBef>
                <a:spcPct val="20000"/>
              </a:spcBef>
              <a:buFont typeface="Arial" pitchFamily="34" charset="0"/>
              <a:buChar char="•"/>
            </a:pPr>
            <a:r>
              <a:rPr lang="en-US" sz="2000" dirty="0">
                <a:latin typeface="Poppins" panose="00000500000000000000" pitchFamily="2" charset="0"/>
                <a:cs typeface="Poppins" panose="00000500000000000000" pitchFamily="2" charset="0"/>
              </a:rPr>
              <a:t>Project Area 3: Provide pathways to green jobs </a:t>
            </a:r>
          </a:p>
          <a:p>
            <a:pPr marL="257175" indent="-257175" defTabSz="685800">
              <a:spcBef>
                <a:spcPct val="20000"/>
              </a:spcBef>
              <a:buFont typeface="Arial" pitchFamily="34" charset="0"/>
              <a:buChar char="•"/>
            </a:pPr>
            <a:endParaRPr lang="en-US" sz="2000" dirty="0">
              <a:latin typeface="Poppins" panose="00000500000000000000" pitchFamily="2" charset="0"/>
              <a:cs typeface="Poppins" panose="00000500000000000000" pitchFamily="2" charset="0"/>
            </a:endParaRPr>
          </a:p>
          <a:p>
            <a:pPr marL="257175" indent="-257175" defTabSz="685800">
              <a:spcBef>
                <a:spcPct val="20000"/>
              </a:spcBef>
              <a:buFont typeface="Arial" pitchFamily="34" charset="0"/>
              <a:buChar char="•"/>
            </a:pPr>
            <a:r>
              <a:rPr lang="en-US" sz="2000" dirty="0">
                <a:latin typeface="Poppins" panose="00000500000000000000" pitchFamily="2" charset="0"/>
                <a:cs typeface="Poppins" panose="00000500000000000000" pitchFamily="2" charset="0"/>
              </a:rPr>
              <a:t>Project Area 4: Restore natural habitat</a:t>
            </a:r>
          </a:p>
          <a:p>
            <a:pPr marL="257175" indent="-257175" defTabSz="685800">
              <a:spcBef>
                <a:spcPct val="20000"/>
              </a:spcBef>
              <a:buFont typeface="Arial" pitchFamily="34" charset="0"/>
              <a:buChar char="•"/>
            </a:pPr>
            <a:endParaRPr lang="en-US" sz="2000" dirty="0">
              <a:latin typeface="Poppins" panose="00000500000000000000" pitchFamily="2" charset="0"/>
              <a:cs typeface="Poppins" panose="00000500000000000000" pitchFamily="2" charset="0"/>
            </a:endParaRPr>
          </a:p>
          <a:p>
            <a:pPr marL="257175" indent="-257175" defTabSz="685800">
              <a:spcBef>
                <a:spcPct val="20000"/>
              </a:spcBef>
              <a:buFont typeface="Arial" pitchFamily="34" charset="0"/>
              <a:buChar char="•"/>
            </a:pPr>
            <a:r>
              <a:rPr lang="en-US" sz="2000" dirty="0">
                <a:latin typeface="Poppins" panose="00000500000000000000" pitchFamily="2" charset="0"/>
                <a:cs typeface="Poppins" panose="00000500000000000000" pitchFamily="2" charset="0"/>
              </a:rPr>
              <a:t>Project Area 5: Project-based learning to District of Columbia Public and Charter Schools students </a:t>
            </a:r>
          </a:p>
          <a:p>
            <a:pPr marL="257175" indent="-257175" defTabSz="685800">
              <a:spcBef>
                <a:spcPct val="20000"/>
              </a:spcBef>
              <a:buFont typeface="Arial" pitchFamily="34" charset="0"/>
              <a:buChar char="•"/>
            </a:pPr>
            <a:endParaRPr lang="en-US" sz="2000" dirty="0">
              <a:latin typeface="Poppins" panose="00000500000000000000" pitchFamily="2" charset="0"/>
              <a:cs typeface="Poppins" panose="00000500000000000000" pitchFamily="2" charset="0"/>
            </a:endParaRPr>
          </a:p>
          <a:p>
            <a:pPr marL="257175" indent="-257175" defTabSz="685800">
              <a:spcBef>
                <a:spcPct val="20000"/>
              </a:spcBef>
              <a:buFont typeface="Arial" pitchFamily="34" charset="0"/>
              <a:buChar char="•"/>
            </a:pPr>
            <a:r>
              <a:rPr lang="en-US" sz="2000" dirty="0">
                <a:latin typeface="Poppins" panose="00000500000000000000" pitchFamily="2" charset="0"/>
                <a:cs typeface="Poppins" panose="00000500000000000000" pitchFamily="2" charset="0"/>
              </a:rPr>
              <a:t>Project Area 6: Transitioning from single use to reusable items at DC businesses </a:t>
            </a:r>
          </a:p>
          <a:p>
            <a:pPr marL="257175" indent="-257175" defTabSz="685800">
              <a:spcBef>
                <a:spcPct val="20000"/>
              </a:spcBef>
              <a:buFont typeface="Arial" pitchFamily="34" charset="0"/>
              <a:buChar char="•"/>
            </a:pPr>
            <a:endParaRPr lang="en-US" sz="2000" dirty="0">
              <a:latin typeface="Poppins" panose="00000500000000000000" pitchFamily="2" charset="0"/>
              <a:cs typeface="Poppins" panose="00000500000000000000" pitchFamily="2" charset="0"/>
            </a:endParaRPr>
          </a:p>
          <a:p>
            <a:pPr marL="257175" indent="-257175" defTabSz="685800">
              <a:spcBef>
                <a:spcPct val="20000"/>
              </a:spcBef>
              <a:buFont typeface="Arial" pitchFamily="34" charset="0"/>
              <a:buChar char="•"/>
            </a:pPr>
            <a:r>
              <a:rPr lang="en-US" sz="2000" dirty="0">
                <a:latin typeface="Poppins" panose="00000500000000000000" pitchFamily="2" charset="0"/>
                <a:cs typeface="Poppins" panose="00000500000000000000" pitchFamily="2" charset="0"/>
              </a:rPr>
              <a:t>Project Area 7: Small events at Kingman and Heritage Islands</a:t>
            </a:r>
          </a:p>
          <a:p>
            <a:pPr marL="257175" indent="-257175" defTabSz="685800">
              <a:spcBef>
                <a:spcPct val="20000"/>
              </a:spcBef>
              <a:buFont typeface="Arial" pitchFamily="34" charset="0"/>
              <a:buChar char="•"/>
            </a:pPr>
            <a:endParaRPr lang="en-US" sz="2000" dirty="0">
              <a:latin typeface="Poppins" panose="00000500000000000000" pitchFamily="2" charset="0"/>
              <a:cs typeface="Poppins" panose="00000500000000000000" pitchFamily="2" charset="0"/>
            </a:endParaRPr>
          </a:p>
        </p:txBody>
      </p:sp>
      <p:pic>
        <p:nvPicPr>
          <p:cNvPr id="14" name="Picture 13" descr="A group of people rowing on a boat&#10;&#10;Description automatically generated">
            <a:extLst>
              <a:ext uri="{FF2B5EF4-FFF2-40B4-BE49-F238E27FC236}">
                <a16:creationId xmlns:a16="http://schemas.microsoft.com/office/drawing/2014/main" id="{6A7625D7-117D-F943-31AF-1657DAF58D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9800" y="4533900"/>
            <a:ext cx="3594733" cy="2696050"/>
          </a:xfrm>
          <a:prstGeom prst="rect">
            <a:avLst/>
          </a:prstGeom>
        </p:spPr>
      </p:pic>
      <p:pic>
        <p:nvPicPr>
          <p:cNvPr id="20" name="Picture 19" descr="A group of people standing on a rocky path near a stream&#10;&#10;Description automatically generated">
            <a:extLst>
              <a:ext uri="{FF2B5EF4-FFF2-40B4-BE49-F238E27FC236}">
                <a16:creationId xmlns:a16="http://schemas.microsoft.com/office/drawing/2014/main" id="{B0743909-55BA-653F-1072-7BEC225CFF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66948" y="7400450"/>
            <a:ext cx="3594733" cy="2696050"/>
          </a:xfrm>
          <a:prstGeom prst="rect">
            <a:avLst/>
          </a:prstGeom>
        </p:spPr>
      </p:pic>
    </p:spTree>
    <p:extLst>
      <p:ext uri="{BB962C8B-B14F-4D97-AF65-F5344CB8AC3E}">
        <p14:creationId xmlns:p14="http://schemas.microsoft.com/office/powerpoint/2010/main" val="3087580738"/>
      </p:ext>
    </p:extLst>
  </p:cSld>
  <p:clrMapOvr>
    <a:masterClrMapping/>
  </p:clrMapOvr>
  <mc:AlternateContent xmlns:mc="http://schemas.openxmlformats.org/markup-compatibility/2006" xmlns:p14="http://schemas.microsoft.com/office/powerpoint/2010/main">
    <mc:Choice Requires="p14">
      <p:transition spd="slow" p14:dur="2000" advTm="41070"/>
    </mc:Choice>
    <mc:Fallback xmlns="">
      <p:transition spd="slow" advTm="4107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878E699C91BA4D82C5EBCB28456CFE" ma:contentTypeVersion="16" ma:contentTypeDescription="Create a new document." ma:contentTypeScope="" ma:versionID="2e0429766e7ea097e5931fdb14964e47">
  <xsd:schema xmlns:xsd="http://www.w3.org/2001/XMLSchema" xmlns:xs="http://www.w3.org/2001/XMLSchema" xmlns:p="http://schemas.microsoft.com/office/2006/metadata/properties" xmlns:ns3="fbe28fb0-3037-4449-a39b-e22f1dfb5415" xmlns:ns4="1db650b8-419a-4dae-b08d-647c2c23fb91" targetNamespace="http://schemas.microsoft.com/office/2006/metadata/properties" ma:root="true" ma:fieldsID="fc2f78b74769e559ab0f57507cb9add5" ns3:_="" ns4:_="">
    <xsd:import namespace="fbe28fb0-3037-4449-a39b-e22f1dfb5415"/>
    <xsd:import namespace="1db650b8-419a-4dae-b08d-647c2c23fb91"/>
    <xsd:element name="properties">
      <xsd:complexType>
        <xsd:sequence>
          <xsd:element name="documentManagement">
            <xsd:complexType>
              <xsd:all>
                <xsd:element ref="ns3:MediaServiceMetadata" minOccurs="0"/>
                <xsd:element ref="ns3:MediaServiceFastMetadata" minOccurs="0"/>
                <xsd:element ref="ns3:_activity" minOccurs="0"/>
                <xsd:element ref="ns4:SharedWithUsers" minOccurs="0"/>
                <xsd:element ref="ns4:SharedWithDetails" minOccurs="0"/>
                <xsd:element ref="ns4:SharingHintHash"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ServiceOCR" minOccurs="0"/>
                <xsd:element ref="ns3:MediaServiceObjectDetectorVersions" minOccurs="0"/>
                <xsd:element ref="ns3:MediaLengthInSecond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e28fb0-3037-4449-a39b-e22f1dfb54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SystemTags" ma:index="23"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b650b8-419a-4dae-b08d-647c2c23fb91"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fbe28fb0-3037-4449-a39b-e22f1dfb5415" xsi:nil="true"/>
  </documentManagement>
</p:properties>
</file>

<file path=customXml/itemProps1.xml><?xml version="1.0" encoding="utf-8"?>
<ds:datastoreItem xmlns:ds="http://schemas.openxmlformats.org/officeDocument/2006/customXml" ds:itemID="{FC5EC095-946B-40A6-910A-08CC10FAC1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e28fb0-3037-4449-a39b-e22f1dfb5415"/>
    <ds:schemaRef ds:uri="1db650b8-419a-4dae-b08d-647c2c23fb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26D61A6-DBFE-4B52-B41F-CD9D2E4BC583}">
  <ds:schemaRefs>
    <ds:schemaRef ds:uri="http://schemas.microsoft.com/sharepoint/v3/contenttype/forms"/>
  </ds:schemaRefs>
</ds:datastoreItem>
</file>

<file path=customXml/itemProps3.xml><?xml version="1.0" encoding="utf-8"?>
<ds:datastoreItem xmlns:ds="http://schemas.openxmlformats.org/officeDocument/2006/customXml" ds:itemID="{07D4EE04-E596-46F2-AA1F-25FE5BC2D8C9}">
  <ds:schemaRefs>
    <ds:schemaRef ds:uri="http://purl.org/dc/terms/"/>
    <ds:schemaRef ds:uri="http://schemas.microsoft.com/office/2006/documentManagement/types"/>
    <ds:schemaRef ds:uri="http://purl.org/dc/elements/1.1/"/>
    <ds:schemaRef ds:uri="fbe28fb0-3037-4449-a39b-e22f1dfb5415"/>
    <ds:schemaRef ds:uri="http://schemas.microsoft.com/office/2006/metadata/properties"/>
    <ds:schemaRef ds:uri="http://schemas.microsoft.com/office/infopath/2007/PartnerControls"/>
    <ds:schemaRef ds:uri="http://purl.org/dc/dcmitype/"/>
    <ds:schemaRef ds:uri="http://schemas.openxmlformats.org/package/2006/metadata/core-properties"/>
    <ds:schemaRef ds:uri="1db650b8-419a-4dae-b08d-647c2c23fb9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1645</TotalTime>
  <Words>3594</Words>
  <Application>Microsoft Office PowerPoint</Application>
  <PresentationFormat>Custom</PresentationFormat>
  <Paragraphs>367</Paragraphs>
  <Slides>38</Slides>
  <Notes>37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38</vt:i4>
      </vt:variant>
    </vt:vector>
  </HeadingPairs>
  <TitlesOfParts>
    <vt:vector size="47" baseType="lpstr">
      <vt:lpstr>Arial</vt:lpstr>
      <vt:lpstr>Symbol</vt:lpstr>
      <vt:lpstr>Calibri Light</vt:lpstr>
      <vt:lpstr>Poppins</vt:lpstr>
      <vt:lpstr>Times New Roman</vt:lpstr>
      <vt:lpstr>Calibri</vt:lpstr>
      <vt:lpstr>Poppins Bold</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Online Portal to Access Application</vt:lpstr>
      <vt:lpstr>PowerPoint Presentation</vt:lpstr>
      <vt:lpstr>PowerPoint Presentation</vt:lpstr>
      <vt:lpstr>PowerPoint Presentation</vt:lpstr>
      <vt:lpstr>Eligible Budget Items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Happens After Submission</vt:lpstr>
      <vt:lpstr>Evaluation Criteria and scores</vt:lpstr>
      <vt:lpstr>PowerPoint Presentation</vt:lpstr>
      <vt:lpstr>What Happens After Submission?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Tosca Orange Modern Technology Pitch Deck Presentation</dc:title>
  <dc:creator>Lindsay Greenwood</dc:creator>
  <cp:lastModifiedBy>Marylin Veiman-Echeverria</cp:lastModifiedBy>
  <cp:revision>123</cp:revision>
  <dcterms:created xsi:type="dcterms:W3CDTF">2006-08-16T00:00:00Z</dcterms:created>
  <dcterms:modified xsi:type="dcterms:W3CDTF">2024-03-07T20:23:43Z</dcterms:modified>
  <dc:identifier>DAFpM7FobyU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0x01010019878E699C91BA4D82C5EBCB28456CFE</vt:lpwstr>
  </property>
</Properties>
</file>